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6" r:id="rId2"/>
    <p:sldId id="299" r:id="rId3"/>
    <p:sldId id="267" r:id="rId4"/>
    <p:sldId id="286" r:id="rId5"/>
    <p:sldId id="262" r:id="rId6"/>
    <p:sldId id="287" r:id="rId7"/>
    <p:sldId id="275" r:id="rId8"/>
    <p:sldId id="277" r:id="rId9"/>
    <p:sldId id="279" r:id="rId10"/>
    <p:sldId id="278" r:id="rId11"/>
    <p:sldId id="281" r:id="rId12"/>
    <p:sldId id="276" r:id="rId13"/>
    <p:sldId id="282" r:id="rId14"/>
    <p:sldId id="308" r:id="rId15"/>
    <p:sldId id="309" r:id="rId16"/>
    <p:sldId id="283" r:id="rId17"/>
    <p:sldId id="288" r:id="rId18"/>
    <p:sldId id="280" r:id="rId19"/>
    <p:sldId id="293" r:id="rId20"/>
    <p:sldId id="289" r:id="rId21"/>
    <p:sldId id="291" r:id="rId22"/>
    <p:sldId id="292" r:id="rId23"/>
    <p:sldId id="294" r:id="rId24"/>
    <p:sldId id="295" r:id="rId25"/>
    <p:sldId id="298" r:id="rId26"/>
    <p:sldId id="297" r:id="rId27"/>
    <p:sldId id="303" r:id="rId28"/>
    <p:sldId id="301" r:id="rId29"/>
    <p:sldId id="310" r:id="rId30"/>
    <p:sldId id="300" r:id="rId31"/>
    <p:sldId id="304" r:id="rId32"/>
    <p:sldId id="305" r:id="rId33"/>
    <p:sldId id="307" r:id="rId34"/>
    <p:sldId id="313" r:id="rId35"/>
    <p:sldId id="312" r:id="rId36"/>
    <p:sldId id="311" r:id="rId37"/>
    <p:sldId id="296" r:id="rId3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eg Patrascu" initials="OP"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62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65"/>
    <p:restoredTop sz="79361"/>
  </p:normalViewPr>
  <p:slideViewPr>
    <p:cSldViewPr showGuides="1">
      <p:cViewPr>
        <p:scale>
          <a:sx n="124" d="100"/>
          <a:sy n="124" d="100"/>
        </p:scale>
        <p:origin x="688" y="-728"/>
      </p:cViewPr>
      <p:guideLst>
        <p:guide orient="horz" pos="2160"/>
        <p:guide pos="3839"/>
        <p:guide pos="1007"/>
      </p:guideLst>
    </p:cSldViewPr>
  </p:slideViewPr>
  <p:notesTextViewPr>
    <p:cViewPr>
      <p:scale>
        <a:sx n="1" d="1"/>
        <a:sy n="1" d="1"/>
      </p:scale>
      <p:origin x="0" y="0"/>
    </p:cViewPr>
  </p:notesTextViewPr>
  <p:notesViewPr>
    <p:cSldViewPr showGuides="1">
      <p:cViewPr varScale="1">
        <p:scale>
          <a:sx n="99" d="100"/>
          <a:sy n="99" d="100"/>
        </p:scale>
        <p:origin x="3064"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12/19/17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12/19/17</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ww.mathworks.com/support/solutions/en/data/1-4PG4AN/?solution=1-4PG4A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a:t>
            </a:fld>
            <a:endParaRPr lang="en-US"/>
          </a:p>
        </p:txBody>
      </p:sp>
    </p:spTree>
    <p:extLst>
      <p:ext uri="{BB962C8B-B14F-4D97-AF65-F5344CB8AC3E}">
        <p14:creationId xmlns:p14="http://schemas.microsoft.com/office/powerpoint/2010/main" val="361653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22</a:t>
            </a:fld>
            <a:endParaRPr lang="en-US"/>
          </a:p>
        </p:txBody>
      </p:sp>
    </p:spTree>
    <p:extLst>
      <p:ext uri="{BB962C8B-B14F-4D97-AF65-F5344CB8AC3E}">
        <p14:creationId xmlns:p14="http://schemas.microsoft.com/office/powerpoint/2010/main" val="38668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24</a:t>
            </a:fld>
            <a:endParaRPr lang="en-US"/>
          </a:p>
        </p:txBody>
      </p:sp>
    </p:spTree>
    <p:extLst>
      <p:ext uri="{BB962C8B-B14F-4D97-AF65-F5344CB8AC3E}">
        <p14:creationId xmlns:p14="http://schemas.microsoft.com/office/powerpoint/2010/main" val="1115171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27</a:t>
            </a:fld>
            <a:endParaRPr lang="en-US"/>
          </a:p>
        </p:txBody>
      </p:sp>
    </p:spTree>
    <p:extLst>
      <p:ext uri="{BB962C8B-B14F-4D97-AF65-F5344CB8AC3E}">
        <p14:creationId xmlns:p14="http://schemas.microsoft.com/office/powerpoint/2010/main" val="1834839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29</a:t>
            </a:fld>
            <a:endParaRPr lang="en-US"/>
          </a:p>
        </p:txBody>
      </p:sp>
    </p:spTree>
    <p:extLst>
      <p:ext uri="{BB962C8B-B14F-4D97-AF65-F5344CB8AC3E}">
        <p14:creationId xmlns:p14="http://schemas.microsoft.com/office/powerpoint/2010/main" val="695988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30</a:t>
            </a:fld>
            <a:endParaRPr lang="en-US"/>
          </a:p>
        </p:txBody>
      </p:sp>
    </p:spTree>
    <p:extLst>
      <p:ext uri="{BB962C8B-B14F-4D97-AF65-F5344CB8AC3E}">
        <p14:creationId xmlns:p14="http://schemas.microsoft.com/office/powerpoint/2010/main" val="457047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32</a:t>
            </a:fld>
            <a:endParaRPr lang="en-US"/>
          </a:p>
        </p:txBody>
      </p:sp>
    </p:spTree>
    <p:extLst>
      <p:ext uri="{BB962C8B-B14F-4D97-AF65-F5344CB8AC3E}">
        <p14:creationId xmlns:p14="http://schemas.microsoft.com/office/powerpoint/2010/main" val="300253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33</a:t>
            </a:fld>
            <a:endParaRPr lang="en-US"/>
          </a:p>
        </p:txBody>
      </p:sp>
    </p:spTree>
    <p:extLst>
      <p:ext uri="{BB962C8B-B14F-4D97-AF65-F5344CB8AC3E}">
        <p14:creationId xmlns:p14="http://schemas.microsoft.com/office/powerpoint/2010/main" val="1486198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Usually</a:t>
            </a:r>
            <a:r>
              <a:rPr lang="en-US" baseline="0" dirty="0" smtClean="0"/>
              <a:t> a=0 and b=100</a:t>
            </a:r>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35</a:t>
            </a:fld>
            <a:endParaRPr lang="en-US"/>
          </a:p>
        </p:txBody>
      </p:sp>
    </p:spTree>
    <p:extLst>
      <p:ext uri="{BB962C8B-B14F-4D97-AF65-F5344CB8AC3E}">
        <p14:creationId xmlns:p14="http://schemas.microsoft.com/office/powerpoint/2010/main" val="1479073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36</a:t>
            </a:fld>
            <a:endParaRPr lang="en-US"/>
          </a:p>
        </p:txBody>
      </p:sp>
    </p:spTree>
    <p:extLst>
      <p:ext uri="{BB962C8B-B14F-4D97-AF65-F5344CB8AC3E}">
        <p14:creationId xmlns:p14="http://schemas.microsoft.com/office/powerpoint/2010/main" val="905105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2"/>
                </a:solidFill>
                <a:effectLst/>
                <a:latin typeface="+mn-lt"/>
                <a:ea typeface="+mn-ea"/>
                <a:cs typeface="+mn-cs"/>
              </a:rPr>
              <a:t>Faster depends on the machines involved, if you're talking about faster for one user. If you're talking about faster for a million users hitting a website, then it's more efficient to do these calculations in PHP.</a:t>
            </a:r>
          </a:p>
          <a:p>
            <a:pPr fontAlgn="base"/>
            <a:r>
              <a:rPr lang="en-US" sz="1200" b="0" i="0" kern="1200" dirty="0" smtClean="0">
                <a:solidFill>
                  <a:schemeClr val="tx2"/>
                </a:solidFill>
                <a:effectLst/>
                <a:latin typeface="+mn-lt"/>
                <a:ea typeface="+mn-ea"/>
                <a:cs typeface="+mn-cs"/>
              </a:rPr>
              <a:t>The load of a webserver running PHP is very easily distributed over a large number of machines. These machines can run in parallel, handling requests from visitors and fetching necessary information from the database. The database, however, is not easy to run in parallel. Issues such as replication or </a:t>
            </a:r>
            <a:r>
              <a:rPr lang="en-US" sz="1200" b="0" i="0" kern="1200" dirty="0" err="1" smtClean="0">
                <a:solidFill>
                  <a:schemeClr val="tx2"/>
                </a:solidFill>
                <a:effectLst/>
                <a:latin typeface="+mn-lt"/>
                <a:ea typeface="+mn-ea"/>
                <a:cs typeface="+mn-cs"/>
              </a:rPr>
              <a:t>sharding</a:t>
            </a:r>
            <a:r>
              <a:rPr lang="en-US" sz="1200" b="0" i="0" kern="1200" dirty="0" smtClean="0">
                <a:solidFill>
                  <a:schemeClr val="tx2"/>
                </a:solidFill>
                <a:effectLst/>
                <a:latin typeface="+mn-lt"/>
                <a:ea typeface="+mn-ea"/>
                <a:cs typeface="+mn-cs"/>
              </a:rPr>
              <a:t> are complex and can require specialty software and properly organized data to function well. These are expensive solutions compared to adding another PHP installation to a server array.</a:t>
            </a:r>
          </a:p>
          <a:p>
            <a:pPr fontAlgn="base"/>
            <a:r>
              <a:rPr lang="en-US" sz="1200" b="0" i="0" kern="1200" dirty="0" smtClean="0">
                <a:solidFill>
                  <a:schemeClr val="tx2"/>
                </a:solidFill>
                <a:effectLst/>
                <a:latin typeface="+mn-lt"/>
                <a:ea typeface="+mn-ea"/>
                <a:cs typeface="+mn-cs"/>
              </a:rPr>
              <a:t>Because of this, the value of a CPU cycle on the database machine is far more valuable than one on the webserver. So you should perform these math functions on the webserver where CPU cycles are cheaper and significantly more easy to parallelize.</a:t>
            </a:r>
          </a:p>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37</a:t>
            </a:fld>
            <a:endParaRPr lang="en-US"/>
          </a:p>
        </p:txBody>
      </p:sp>
    </p:spTree>
    <p:extLst>
      <p:ext uri="{BB962C8B-B14F-4D97-AF65-F5344CB8AC3E}">
        <p14:creationId xmlns:p14="http://schemas.microsoft.com/office/powerpoint/2010/main" val="1219548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6</a:t>
            </a:fld>
            <a:endParaRPr lang="en-US"/>
          </a:p>
        </p:txBody>
      </p:sp>
    </p:spTree>
    <p:extLst>
      <p:ext uri="{BB962C8B-B14F-4D97-AF65-F5344CB8AC3E}">
        <p14:creationId xmlns:p14="http://schemas.microsoft.com/office/powerpoint/2010/main" val="1932735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12</a:t>
            </a:fld>
            <a:endParaRPr lang="en-US"/>
          </a:p>
        </p:txBody>
      </p:sp>
    </p:spTree>
    <p:extLst>
      <p:ext uri="{BB962C8B-B14F-4D97-AF65-F5344CB8AC3E}">
        <p14:creationId xmlns:p14="http://schemas.microsoft.com/office/powerpoint/2010/main" val="431056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implementing this in SQL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13</a:t>
            </a:fld>
            <a:endParaRPr lang="en-US"/>
          </a:p>
        </p:txBody>
      </p:sp>
    </p:spTree>
    <p:extLst>
      <p:ext uri="{BB962C8B-B14F-4D97-AF65-F5344CB8AC3E}">
        <p14:creationId xmlns:p14="http://schemas.microsoft.com/office/powerpoint/2010/main" val="76037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decompose the X matrix into</a:t>
            </a:r>
            <a:r>
              <a:rPr lang="en-US" baseline="0" dirty="0" smtClean="0"/>
              <a:t> more convenient matrices, into matrices with special properties </a:t>
            </a:r>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14</a:t>
            </a:fld>
            <a:endParaRPr lang="en-US"/>
          </a:p>
        </p:txBody>
      </p:sp>
    </p:spTree>
    <p:extLst>
      <p:ext uri="{BB962C8B-B14F-4D97-AF65-F5344CB8AC3E}">
        <p14:creationId xmlns:p14="http://schemas.microsoft.com/office/powerpoint/2010/main" val="1790538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15</a:t>
            </a:fld>
            <a:endParaRPr lang="en-US"/>
          </a:p>
        </p:txBody>
      </p:sp>
    </p:spTree>
    <p:extLst>
      <p:ext uri="{BB962C8B-B14F-4D97-AF65-F5344CB8AC3E}">
        <p14:creationId xmlns:p14="http://schemas.microsoft.com/office/powerpoint/2010/main" val="2040413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2"/>
                </a:solidFill>
                <a:effectLst/>
                <a:latin typeface="+mn-lt"/>
                <a:ea typeface="+mn-ea"/>
                <a:cs typeface="+mn-cs"/>
              </a:rPr>
              <a:t>There are four ways how </a:t>
            </a:r>
            <a:r>
              <a:rPr lang="en-US" sz="1200" b="0" i="0" kern="1200" dirty="0" err="1" smtClean="0">
                <a:solidFill>
                  <a:schemeClr val="tx2"/>
                </a:solidFill>
                <a:effectLst/>
                <a:latin typeface="+mn-lt"/>
                <a:ea typeface="+mn-ea"/>
                <a:cs typeface="+mn-cs"/>
              </a:rPr>
              <a:t>Matlab</a:t>
            </a:r>
            <a:r>
              <a:rPr lang="en-US" sz="1200" b="0" i="0" kern="1200" dirty="0" smtClean="0">
                <a:solidFill>
                  <a:schemeClr val="tx2"/>
                </a:solidFill>
                <a:effectLst/>
                <a:latin typeface="+mn-lt"/>
                <a:ea typeface="+mn-ea"/>
                <a:cs typeface="+mn-cs"/>
              </a:rPr>
              <a:t> code gets sped up:</a:t>
            </a:r>
          </a:p>
          <a:p>
            <a:pPr fontAlgn="base"/>
            <a:endParaRPr lang="en-US" sz="1200" b="0" i="0" kern="1200" dirty="0" smtClean="0">
              <a:solidFill>
                <a:schemeClr val="tx2"/>
              </a:solidFill>
              <a:effectLst/>
              <a:latin typeface="+mn-lt"/>
              <a:ea typeface="+mn-ea"/>
              <a:cs typeface="+mn-cs"/>
            </a:endParaRPr>
          </a:p>
          <a:p>
            <a:pPr fontAlgn="base"/>
            <a:r>
              <a:rPr lang="en-US" sz="1200" b="0" i="0" kern="1200" dirty="0" smtClean="0">
                <a:solidFill>
                  <a:schemeClr val="tx2"/>
                </a:solidFill>
                <a:effectLst/>
                <a:latin typeface="+mn-lt"/>
                <a:ea typeface="+mn-ea"/>
                <a:cs typeface="+mn-cs"/>
              </a:rPr>
              <a:t>JIT: compiling at runtime helps with loops but seems to speed up (or at least interact with) other parts of the code as well, according to my anecdotal observations.</a:t>
            </a:r>
          </a:p>
          <a:p>
            <a:pPr fontAlgn="base"/>
            <a:r>
              <a:rPr lang="en-US" sz="1200" b="0" i="0" kern="1200" dirty="0" smtClean="0">
                <a:solidFill>
                  <a:schemeClr val="tx2"/>
                </a:solidFill>
                <a:effectLst/>
                <a:latin typeface="+mn-lt"/>
                <a:ea typeface="+mn-ea"/>
                <a:cs typeface="+mn-cs"/>
              </a:rPr>
              <a:t>Implementing functions in C/C++: There's a bunch of </a:t>
            </a:r>
            <a:r>
              <a:rPr lang="en-US" sz="1200" b="0" i="0" kern="1200" dirty="0" err="1" smtClean="0">
                <a:solidFill>
                  <a:schemeClr val="tx2"/>
                </a:solidFill>
                <a:effectLst/>
                <a:latin typeface="+mn-lt"/>
                <a:ea typeface="+mn-ea"/>
                <a:cs typeface="+mn-cs"/>
              </a:rPr>
              <a:t>Matlab</a:t>
            </a:r>
            <a:r>
              <a:rPr lang="en-US" sz="1200" b="0" i="0" kern="1200" dirty="0" smtClean="0">
                <a:solidFill>
                  <a:schemeClr val="tx2"/>
                </a:solidFill>
                <a:effectLst/>
                <a:latin typeface="+mn-lt"/>
                <a:ea typeface="+mn-ea"/>
                <a:cs typeface="+mn-cs"/>
              </a:rPr>
              <a:t>/Octave functions that are implemented in </a:t>
            </a:r>
            <a:r>
              <a:rPr lang="en-US" sz="1200" b="0" i="0" kern="1200" dirty="0" err="1" smtClean="0">
                <a:solidFill>
                  <a:schemeClr val="tx2"/>
                </a:solidFill>
                <a:effectLst/>
                <a:latin typeface="+mn-lt"/>
                <a:ea typeface="+mn-ea"/>
                <a:cs typeface="+mn-cs"/>
              </a:rPr>
              <a:t>Matlab</a:t>
            </a:r>
            <a:r>
              <a:rPr lang="en-US" sz="1200" b="0" i="0" kern="1200" dirty="0" smtClean="0">
                <a:solidFill>
                  <a:schemeClr val="tx2"/>
                </a:solidFill>
                <a:effectLst/>
                <a:latin typeface="+mn-lt"/>
                <a:ea typeface="+mn-ea"/>
                <a:cs typeface="+mn-cs"/>
              </a:rPr>
              <a:t>/Octave. At every release, there's a bunch more of them that get made into built-ins.</a:t>
            </a:r>
          </a:p>
          <a:p>
            <a:pPr fontAlgn="base"/>
            <a:r>
              <a:rPr lang="en-US" sz="1200" b="0" i="0" kern="1200" dirty="0" smtClean="0">
                <a:solidFill>
                  <a:schemeClr val="tx2"/>
                </a:solidFill>
                <a:effectLst/>
                <a:latin typeface="+mn-lt"/>
                <a:ea typeface="+mn-ea"/>
                <a:cs typeface="+mn-cs"/>
              </a:rPr>
              <a:t>Multithreading: There's </a:t>
            </a:r>
            <a:r>
              <a:rPr lang="en-US" sz="1200" b="0" i="0" u="none" strike="noStrike" kern="1200" dirty="0" smtClean="0">
                <a:solidFill>
                  <a:schemeClr val="tx2"/>
                </a:solidFill>
                <a:effectLst/>
                <a:latin typeface="+mn-lt"/>
                <a:ea typeface="+mn-ea"/>
                <a:cs typeface="+mn-cs"/>
                <a:hlinkClick r:id="rId3"/>
              </a:rPr>
              <a:t>a list of functions</a:t>
            </a:r>
            <a:r>
              <a:rPr lang="en-US" sz="1200" b="0" i="0" kern="1200" dirty="0" smtClean="0">
                <a:solidFill>
                  <a:schemeClr val="tx2"/>
                </a:solidFill>
                <a:effectLst/>
                <a:latin typeface="+mn-lt"/>
                <a:ea typeface="+mn-ea"/>
                <a:cs typeface="+mn-cs"/>
              </a:rPr>
              <a:t> that have multithreaded implementations, which will speed up function calls.</a:t>
            </a:r>
          </a:p>
          <a:p>
            <a:pPr fontAlgn="base"/>
            <a:r>
              <a:rPr lang="en-US" sz="1200" b="0" i="0" kern="1200" dirty="0" smtClean="0">
                <a:solidFill>
                  <a:schemeClr val="tx2"/>
                </a:solidFill>
                <a:effectLst/>
                <a:latin typeface="+mn-lt"/>
                <a:ea typeface="+mn-ea"/>
                <a:cs typeface="+mn-cs"/>
              </a:rPr>
              <a:t>Generally more efficient implementations. For example the median filter got a massive speed boost for integer inputs a few releases ago.</a:t>
            </a:r>
          </a:p>
          <a:p>
            <a:pPr fontAlgn="base"/>
            <a:r>
              <a:rPr lang="en-US" sz="1200" b="0" i="0" kern="1200" dirty="0" smtClean="0">
                <a:solidFill>
                  <a:schemeClr val="tx2"/>
                </a:solidFill>
                <a:effectLst/>
                <a:latin typeface="+mn-lt"/>
                <a:ea typeface="+mn-ea"/>
                <a:cs typeface="+mn-cs"/>
              </a:rPr>
              <a:t>All of these approaches need developers dedicated to make code faster. As far as I know, a major concern of Octave developers is to make sure (</a:t>
            </a:r>
            <a:r>
              <a:rPr lang="en-US" sz="1200" b="0" i="0" kern="1200" dirty="0" err="1" smtClean="0">
                <a:solidFill>
                  <a:schemeClr val="tx2"/>
                </a:solidFill>
                <a:effectLst/>
                <a:latin typeface="+mn-lt"/>
                <a:ea typeface="+mn-ea"/>
                <a:cs typeface="+mn-cs"/>
              </a:rPr>
              <a:t>Matlab</a:t>
            </a:r>
            <a:r>
              <a:rPr lang="en-US" sz="1200" b="0" i="0" kern="1200" dirty="0" smtClean="0">
                <a:solidFill>
                  <a:schemeClr val="tx2"/>
                </a:solidFill>
                <a:effectLst/>
                <a:latin typeface="+mn-lt"/>
                <a:ea typeface="+mn-ea"/>
                <a:cs typeface="+mn-cs"/>
              </a:rPr>
              <a:t>) functionality is there at all, whereas performance increase seems to have been a focus of </a:t>
            </a:r>
            <a:r>
              <a:rPr lang="en-US" sz="1200" b="0" i="0" kern="1200" dirty="0" err="1" smtClean="0">
                <a:solidFill>
                  <a:schemeClr val="tx2"/>
                </a:solidFill>
                <a:effectLst/>
                <a:latin typeface="+mn-lt"/>
                <a:ea typeface="+mn-ea"/>
                <a:cs typeface="+mn-cs"/>
              </a:rPr>
              <a:t>Matlab</a:t>
            </a:r>
            <a:r>
              <a:rPr lang="en-US" sz="1200" b="0" i="0" kern="1200" dirty="0" smtClean="0">
                <a:solidFill>
                  <a:schemeClr val="tx2"/>
                </a:solidFill>
                <a:effectLst/>
                <a:latin typeface="+mn-lt"/>
                <a:ea typeface="+mn-ea"/>
                <a:cs typeface="+mn-cs"/>
              </a:rPr>
              <a:t> development in the last few years.</a:t>
            </a:r>
          </a:p>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16</a:t>
            </a:fld>
            <a:endParaRPr lang="en-US"/>
          </a:p>
        </p:txBody>
      </p:sp>
    </p:spTree>
    <p:extLst>
      <p:ext uri="{BB962C8B-B14F-4D97-AF65-F5344CB8AC3E}">
        <p14:creationId xmlns:p14="http://schemas.microsoft.com/office/powerpoint/2010/main" val="1639210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0.5</a:t>
            </a:r>
            <a:r>
              <a:rPr lang="en-US" baseline="0" dirty="0" smtClean="0"/>
              <a:t> is called a threshold point</a:t>
            </a:r>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20</a:t>
            </a:fld>
            <a:endParaRPr lang="en-US"/>
          </a:p>
        </p:txBody>
      </p:sp>
    </p:spTree>
    <p:extLst>
      <p:ext uri="{BB962C8B-B14F-4D97-AF65-F5344CB8AC3E}">
        <p14:creationId xmlns:p14="http://schemas.microsoft.com/office/powerpoint/2010/main" val="259602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function is </a:t>
            </a:r>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21</a:t>
            </a:fld>
            <a:endParaRPr lang="en-US"/>
          </a:p>
        </p:txBody>
      </p:sp>
    </p:spTree>
    <p:extLst>
      <p:ext uri="{BB962C8B-B14F-4D97-AF65-F5344CB8AC3E}">
        <p14:creationId xmlns:p14="http://schemas.microsoft.com/office/powerpoint/2010/main" val="1486527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12/19/17</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12/19/17</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12/19/17</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12/19/17</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12/19/17</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12/19/17</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12/19/17</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12/19/17</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12/19/17</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12/19/17</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12/19/17</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12/19/17</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1"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4" Type="http://schemas.openxmlformats.org/officeDocument/2006/relationships/image" Target="../media/image39.png"/><Relationship Id="rId5"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5"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7" Type="http://schemas.openxmlformats.org/officeDocument/2006/relationships/image" Target="../media/image25.png"/><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and Logistic Regression</a:t>
            </a:r>
            <a:endParaRPr lang="en-US" dirty="0"/>
          </a:p>
        </p:txBody>
      </p:sp>
      <p:sp>
        <p:nvSpPr>
          <p:cNvPr id="3" name="Subtitle 2"/>
          <p:cNvSpPr>
            <a:spLocks noGrp="1"/>
          </p:cNvSpPr>
          <p:nvPr>
            <p:ph type="subTitle" idx="1"/>
          </p:nvPr>
        </p:nvSpPr>
        <p:spPr/>
        <p:txBody>
          <a:bodyPr/>
          <a:lstStyle/>
          <a:p>
            <a:r>
              <a:rPr lang="en-US" dirty="0" smtClean="0"/>
              <a:t>(the SQL way)</a:t>
            </a:r>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593436" y="177800"/>
                <a:ext cx="10261616" cy="1239837"/>
              </a:xfrm>
            </p:spPr>
            <p:txBody>
              <a:bodyPr/>
              <a:lstStyle/>
              <a:p>
                <a:r>
                  <a:rPr lang="en-US" dirty="0" smtClean="0"/>
                  <a:t>SLR - OLS Minimize </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 </m:t>
                                    </m:r>
                                    <m:acc>
                                      <m:accPr>
                                        <m:chr m:val="̂"/>
                                        <m:ctrlPr>
                                          <a:rPr lang="en-US" i="1">
                                            <a:latin typeface="Cambria Math" charset="0"/>
                                          </a:rPr>
                                        </m:ctrlPr>
                                      </m:accPr>
                                      <m:e>
                                        <m:r>
                                          <a:rPr lang="en-US" i="1">
                                            <a:latin typeface="Cambria Math" charset="0"/>
                                          </a:rPr>
                                          <m:t>𝑦</m:t>
                                        </m:r>
                                      </m:e>
                                    </m:acc>
                                  </m:e>
                                  <m:sub>
                                    <m:r>
                                      <a:rPr lang="en-US" i="1">
                                        <a:latin typeface="Cambria Math" charset="0"/>
                                      </a:rPr>
                                      <m:t>𝑖</m:t>
                                    </m:r>
                                  </m:sub>
                                </m:sSub>
                              </m:e>
                            </m:d>
                          </m:e>
                          <m:sup>
                            <m:r>
                              <a:rPr lang="en-US" i="1">
                                <a:latin typeface="Cambria Math" charset="0"/>
                              </a:rPr>
                              <m:t>2</m:t>
                            </m:r>
                          </m:sup>
                        </m:sSup>
                      </m:e>
                    </m:nary>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593436" y="177800"/>
                <a:ext cx="10261616" cy="1239837"/>
              </a:xfrm>
              <a:blipFill rotWithShape="0">
                <a:blip r:embed="rId2"/>
                <a:stretch>
                  <a:fillRect l="-178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lgn="ctr">
                  <a:buNone/>
                </a:pPr>
                <a14:m>
                  <m:oMathPara xmlns:m="http://schemas.openxmlformats.org/officeDocument/2006/math">
                    <m:oMathParaPr>
                      <m:jc m:val="centerGroup"/>
                    </m:oMathParaPr>
                    <m:oMath xmlns:m="http://schemas.openxmlformats.org/officeDocument/2006/math">
                      <m:nary>
                        <m:naryPr>
                          <m:chr m:val="∑"/>
                          <m:ctrlPr>
                            <a:rPr lang="is-IS" i="1" smtClean="0">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 </m:t>
                                      </m:r>
                                      <m:acc>
                                        <m:accPr>
                                          <m:chr m:val="̂"/>
                                          <m:ctrlPr>
                                            <a:rPr lang="en-US" i="1">
                                              <a:latin typeface="Cambria Math" charset="0"/>
                                            </a:rPr>
                                          </m:ctrlPr>
                                        </m:accPr>
                                        <m:e>
                                          <m:r>
                                            <a:rPr lang="en-US" i="1">
                                              <a:latin typeface="Cambria Math" charset="0"/>
                                            </a:rPr>
                                            <m:t>𝑦</m:t>
                                          </m:r>
                                        </m:e>
                                      </m:acc>
                                    </m:e>
                                    <m:sub>
                                      <m:r>
                                        <a:rPr lang="en-US" i="1">
                                          <a:latin typeface="Cambria Math" charset="0"/>
                                        </a:rPr>
                                        <m:t>𝑖</m:t>
                                      </m:r>
                                    </m:sub>
                                  </m:sSub>
                                </m:e>
                              </m:d>
                            </m:e>
                            <m:sup>
                              <m:r>
                                <a:rPr lang="en-US" i="1">
                                  <a:latin typeface="Cambria Math" charset="0"/>
                                </a:rPr>
                                <m:t>2</m:t>
                              </m:r>
                            </m:sup>
                          </m:sSup>
                        </m:e>
                      </m:nary>
                      <m:r>
                        <a:rPr lang="en-US">
                          <a:latin typeface="Cambria Math" charset="0"/>
                        </a:rPr>
                        <m:t>=</m:t>
                      </m:r>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sSub>
                                    <m:sSubPr>
                                      <m:ctrlPr>
                                        <a:rPr lang="en-US" i="1">
                                          <a:latin typeface="Cambria Math" charset="0"/>
                                        </a:rPr>
                                      </m:ctrlPr>
                                    </m:sSubPr>
                                    <m:e>
                                      <m:r>
                                        <m:rPr>
                                          <m:sty m:val="p"/>
                                        </m:rPr>
                                        <a:rPr lang="en-US">
                                          <a:latin typeface="Cambria Math" charset="0"/>
                                        </a:rPr>
                                        <m:t>x</m:t>
                                      </m:r>
                                    </m:e>
                                    <m:sub>
                                      <m:r>
                                        <m:rPr>
                                          <m:sty m:val="p"/>
                                        </m:rPr>
                                        <a:rPr lang="en-US">
                                          <a:latin typeface="Cambria Math" charset="0"/>
                                        </a:rPr>
                                        <m:t>i</m:t>
                                      </m:r>
                                    </m:sub>
                                  </m:sSub>
                                  <m:r>
                                    <a:rPr lang="en-US" i="1">
                                      <a:latin typeface="Cambria Math" charset="0"/>
                                    </a:rPr>
                                    <m:t>)</m:t>
                                  </m:r>
                                </m:e>
                              </m:d>
                            </m:e>
                            <m:sup>
                              <m:r>
                                <a:rPr lang="en-US" i="1">
                                  <a:latin typeface="Cambria Math" charset="0"/>
                                </a:rPr>
                                <m:t>2</m:t>
                              </m:r>
                            </m:sup>
                          </m:sSup>
                        </m:e>
                      </m:nary>
                    </m:oMath>
                  </m:oMathPara>
                </a14:m>
                <a:endParaRPr lang="en-US" i="1" dirty="0" smtClean="0">
                  <a:latin typeface="Cambria Math" charset="0"/>
                </a:endParaRPr>
              </a:p>
              <a:p>
                <a:pPr marL="0" indent="0" algn="ctr">
                  <a:buNone/>
                </a:pPr>
                <a14:m>
                  <m:oMath xmlns:m="http://schemas.openxmlformats.org/officeDocument/2006/math">
                    <m:f>
                      <m:fPr>
                        <m:ctrlPr>
                          <a:rPr lang="mr-IN" i="1" smtClean="0">
                            <a:latin typeface="Cambria Math" charset="0"/>
                          </a:rPr>
                        </m:ctrlPr>
                      </m:fPr>
                      <m:num>
                        <m:r>
                          <a:rPr lang="en-US" b="0" i="1" smtClean="0">
                            <a:latin typeface="Cambria Math" charset="0"/>
                          </a:rPr>
                          <m:t>𝑑</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acc>
                                  <m:accPr>
                                    <m:chr m:val="̅"/>
                                    <m:ctrlPr>
                                      <a:rPr lang="en-US" i="1" dirty="0">
                                        <a:latin typeface="Cambria Math" charset="0"/>
                                      </a:rPr>
                                    </m:ctrlPr>
                                  </m:accPr>
                                  <m:e>
                                    <m:r>
                                      <a:rPr lang="en-US" i="1" dirty="0">
                                        <a:latin typeface="Cambria Math" charset="0"/>
                                      </a:rPr>
                                      <m:t>𝑦</m:t>
                                    </m:r>
                                  </m:e>
                                </m:acc>
                                <m:r>
                                  <a:rPr lang="en-US" i="1" dirty="0">
                                    <a:latin typeface="Cambria Math" charset="0"/>
                                  </a:rPr>
                                  <m:t>−</m:t>
                                </m:r>
                                <m:sSub>
                                  <m:sSubPr>
                                    <m:ctrlPr>
                                      <a:rPr lang="en-US" i="1" dirty="0">
                                        <a:latin typeface="Cambria Math" charset="0"/>
                                      </a:rPr>
                                    </m:ctrlPr>
                                  </m:sSubPr>
                                  <m:e>
                                    <m:r>
                                      <a:rPr lang="en-US" i="1" dirty="0">
                                        <a:latin typeface="Cambria Math" charset="0"/>
                                      </a:rPr>
                                      <m:t>𝛽</m:t>
                                    </m:r>
                                  </m:e>
                                  <m:sub>
                                    <m:r>
                                      <a:rPr lang="en-US" i="1" dirty="0">
                                        <a:latin typeface="Cambria Math" charset="0"/>
                                      </a:rPr>
                                      <m:t>1</m:t>
                                    </m:r>
                                  </m:sub>
                                </m:sSub>
                                <m:acc>
                                  <m:accPr>
                                    <m:chr m:val="̅"/>
                                    <m:ctrlPr>
                                      <a:rPr lang="en-US" i="1" dirty="0">
                                        <a:latin typeface="Cambria Math" charset="0"/>
                                      </a:rPr>
                                    </m:ctrlPr>
                                  </m:accPr>
                                  <m:e>
                                    <m:r>
                                      <a:rPr lang="en-US" i="1" dirty="0">
                                        <a:latin typeface="Cambria Math" charset="0"/>
                                      </a:rPr>
                                      <m:t>𝑥</m:t>
                                    </m:r>
                                  </m:e>
                                </m:acc>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sSub>
                                  <m:sSubPr>
                                    <m:ctrlPr>
                                      <a:rPr lang="en-US" i="1">
                                        <a:latin typeface="Cambria Math" charset="0"/>
                                      </a:rPr>
                                    </m:ctrlPr>
                                  </m:sSubPr>
                                  <m:e>
                                    <m:r>
                                      <m:rPr>
                                        <m:sty m:val="p"/>
                                      </m:rPr>
                                      <a:rPr lang="en-US">
                                        <a:latin typeface="Cambria Math" charset="0"/>
                                      </a:rPr>
                                      <m:t>x</m:t>
                                    </m:r>
                                  </m:e>
                                  <m:sub>
                                    <m:r>
                                      <m:rPr>
                                        <m:sty m:val="p"/>
                                      </m:rPr>
                                      <a:rPr lang="en-US">
                                        <a:latin typeface="Cambria Math" charset="0"/>
                                      </a:rPr>
                                      <m:t>i</m:t>
                                    </m:r>
                                  </m:sub>
                                </m:sSub>
                                <m:r>
                                  <a:rPr lang="en-US" i="1">
                                    <a:latin typeface="Cambria Math" charset="0"/>
                                  </a:rPr>
                                  <m:t>)</m:t>
                                </m:r>
                              </m:e>
                            </m:d>
                          </m:e>
                          <m:sup>
                            <m:r>
                              <a:rPr lang="en-US" i="1">
                                <a:latin typeface="Cambria Math" charset="0"/>
                              </a:rPr>
                              <m:t>2</m:t>
                            </m:r>
                          </m:sup>
                        </m:sSup>
                      </m:e>
                    </m:nary>
                  </m:oMath>
                </a14:m>
                <a:r>
                  <a:rPr lang="en-US" b="0" dirty="0" smtClean="0"/>
                  <a:t> = 0</a:t>
                </a:r>
              </a:p>
              <a:p>
                <a:pPr marL="0" indent="0" algn="ctr">
                  <a:buNone/>
                </a:pPr>
                <a14:m>
                  <m:oMath xmlns:m="http://schemas.openxmlformats.org/officeDocument/2006/math">
                    <m:f>
                      <m:fPr>
                        <m:ctrlPr>
                          <a:rPr lang="mr-IN" i="1">
                            <a:latin typeface="Cambria Math" charset="0"/>
                          </a:rPr>
                        </m:ctrlPr>
                      </m:fPr>
                      <m:num>
                        <m:r>
                          <a:rPr lang="en-US" i="1">
                            <a:latin typeface="Cambria Math" charset="0"/>
                          </a:rPr>
                          <m:t>𝑑</m:t>
                        </m:r>
                      </m:num>
                      <m:den>
                        <m:r>
                          <a:rPr lang="en-US" i="1">
                            <a:latin typeface="Cambria Math" charset="0"/>
                          </a:rPr>
                          <m:t>𝑑</m:t>
                        </m:r>
                        <m:sSub>
                          <m:sSubPr>
                            <m:ctrlPr>
                              <a:rPr lang="en-US" i="1">
                                <a:latin typeface="Cambria Math" charset="0"/>
                              </a:rPr>
                            </m:ctrlPr>
                          </m:sSubPr>
                          <m:e>
                            <m:r>
                              <a:rPr lang="en-US" i="1">
                                <a:latin typeface="Cambria Math" charset="0"/>
                              </a:rPr>
                              <m:t>𝛽</m:t>
                            </m:r>
                          </m:e>
                          <m:sub>
                            <m:r>
                              <a:rPr lang="en-US" i="1">
                                <a:latin typeface="Cambria Math" charset="0"/>
                              </a:rPr>
                              <m:t>1</m:t>
                            </m:r>
                          </m:sub>
                        </m:sSub>
                      </m:den>
                    </m:f>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acc>
                                  <m:accPr>
                                    <m:chr m:val="̅"/>
                                    <m:ctrlPr>
                                      <a:rPr lang="en-US" i="1" dirty="0">
                                        <a:latin typeface="Cambria Math" charset="0"/>
                                      </a:rPr>
                                    </m:ctrlPr>
                                  </m:accPr>
                                  <m:e>
                                    <m:r>
                                      <a:rPr lang="en-US" i="1" dirty="0">
                                        <a:latin typeface="Cambria Math" charset="0"/>
                                      </a:rPr>
                                      <m:t>𝑦</m:t>
                                    </m:r>
                                  </m:e>
                                </m:acc>
                                <m:r>
                                  <a:rPr lang="en-US" b="0" i="1" dirty="0" smtClean="0">
                                    <a:latin typeface="Cambria Math" charset="0"/>
                                  </a:rPr>
                                  <m:t>+</m:t>
                                </m:r>
                                <m:sSub>
                                  <m:sSubPr>
                                    <m:ctrlPr>
                                      <a:rPr lang="en-US" i="1" dirty="0">
                                        <a:latin typeface="Cambria Math" charset="0"/>
                                      </a:rPr>
                                    </m:ctrlPr>
                                  </m:sSubPr>
                                  <m:e>
                                    <m:r>
                                      <a:rPr lang="en-US" i="1" dirty="0">
                                        <a:latin typeface="Cambria Math" charset="0"/>
                                      </a:rPr>
                                      <m:t>𝛽</m:t>
                                    </m:r>
                                  </m:e>
                                  <m:sub>
                                    <m:r>
                                      <a:rPr lang="en-US" i="1" dirty="0">
                                        <a:latin typeface="Cambria Math" charset="0"/>
                                      </a:rPr>
                                      <m:t>1</m:t>
                                    </m:r>
                                  </m:sub>
                                </m:sSub>
                                <m:d>
                                  <m:dPr>
                                    <m:ctrlPr>
                                      <a:rPr lang="en-US" b="0" i="1" dirty="0" smtClean="0">
                                        <a:latin typeface="Cambria Math" charset="0"/>
                                      </a:rPr>
                                    </m:ctrlPr>
                                  </m:dPr>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𝑖</m:t>
                                        </m:r>
                                      </m:sub>
                                    </m:sSub>
                                    <m:r>
                                      <a:rPr lang="en-US" b="0" i="1" dirty="0" smtClean="0">
                                        <a:latin typeface="Cambria Math" charset="0"/>
                                      </a:rPr>
                                      <m:t>−</m:t>
                                    </m:r>
                                    <m:acc>
                                      <m:accPr>
                                        <m:chr m:val="̅"/>
                                        <m:ctrlPr>
                                          <a:rPr lang="en-US" i="1" dirty="0">
                                            <a:latin typeface="Cambria Math" charset="0"/>
                                          </a:rPr>
                                        </m:ctrlPr>
                                      </m:accPr>
                                      <m:e>
                                        <m:r>
                                          <a:rPr lang="en-US" i="1" dirty="0">
                                            <a:latin typeface="Cambria Math" charset="0"/>
                                          </a:rPr>
                                          <m:t>𝑥</m:t>
                                        </m:r>
                                      </m:e>
                                    </m:acc>
                                  </m:e>
                                </m:d>
                                <m:r>
                                  <a:rPr lang="en-US" b="0" i="1" smtClean="0">
                                    <a:latin typeface="Cambria Math" charset="0"/>
                                  </a:rPr>
                                  <m:t>)</m:t>
                                </m:r>
                              </m:e>
                            </m:d>
                          </m:e>
                          <m:sup>
                            <m:r>
                              <a:rPr lang="en-US" i="1">
                                <a:latin typeface="Cambria Math" charset="0"/>
                              </a:rPr>
                              <m:t>2</m:t>
                            </m:r>
                          </m:sup>
                        </m:sSup>
                      </m:e>
                    </m:nary>
                  </m:oMath>
                </a14:m>
                <a:r>
                  <a:rPr lang="en-US" dirty="0"/>
                  <a:t> = </a:t>
                </a:r>
                <a:r>
                  <a:rPr lang="en-US" dirty="0" smtClean="0"/>
                  <a:t>0</a:t>
                </a:r>
              </a:p>
              <a:p>
                <a:pPr marL="0" indent="0" algn="ctr">
                  <a:buNone/>
                </a:pPr>
                <a:r>
                  <a:rPr lang="en-US" dirty="0" smtClean="0"/>
                  <a:t/>
                </a:r>
                <a:br>
                  <a:rPr lang="en-US" dirty="0" smtClean="0"/>
                </a:br>
                <a:r>
                  <a:rPr lang="is-IS" dirty="0"/>
                  <a:t> </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acc>
                          <m:accPr>
                            <m:chr m:val="̅"/>
                            <m:ctrlPr>
                              <a:rPr lang="en-US" i="1" dirty="0">
                                <a:latin typeface="Cambria Math" charset="0"/>
                              </a:rPr>
                            </m:ctrlPr>
                          </m:accPr>
                          <m:e>
                            <m:r>
                              <a:rPr lang="en-US" i="1" dirty="0">
                                <a:latin typeface="Cambria Math" charset="0"/>
                              </a:rPr>
                              <m:t>𝑦</m:t>
                            </m:r>
                          </m:e>
                        </m:acc>
                        <m:r>
                          <a:rPr lang="en-US" b="0" i="1" smtClean="0">
                            <a:latin typeface="Cambria Math" charset="0"/>
                          </a:rPr>
                          <m:t>)</m:t>
                        </m:r>
                        <m:d>
                          <m:dPr>
                            <m:ctrlPr>
                              <a:rPr lang="en-US" i="1" dirty="0">
                                <a:latin typeface="Cambria Math" charset="0"/>
                              </a:rPr>
                            </m:ctrlPr>
                          </m:dPr>
                          <m:e>
                            <m:sSub>
                              <m:sSubPr>
                                <m:ctrlPr>
                                  <a:rPr lang="en-US" i="1">
                                    <a:latin typeface="Cambria Math" charset="0"/>
                                  </a:rPr>
                                </m:ctrlPr>
                              </m:sSubPr>
                              <m:e>
                                <m:r>
                                  <m:rPr>
                                    <m:sty m:val="p"/>
                                  </m:rPr>
                                  <a:rPr lang="en-US">
                                    <a:latin typeface="Cambria Math" charset="0"/>
                                  </a:rPr>
                                  <m:t>x</m:t>
                                </m:r>
                              </m:e>
                              <m:sub>
                                <m:r>
                                  <m:rPr>
                                    <m:sty m:val="p"/>
                                  </m:rPr>
                                  <a:rPr lang="en-US" b="0" i="0" smtClean="0">
                                    <a:latin typeface="Cambria Math" charset="0"/>
                                  </a:rPr>
                                  <m:t>i</m:t>
                                </m:r>
                              </m:sub>
                            </m:sSub>
                            <m:r>
                              <a:rPr lang="en-US" b="0" i="1" smtClean="0">
                                <a:latin typeface="Cambria Math" charset="0"/>
                              </a:rPr>
                              <m:t>−</m:t>
                            </m:r>
                            <m:acc>
                              <m:accPr>
                                <m:chr m:val="̅"/>
                                <m:ctrlPr>
                                  <a:rPr lang="en-US" i="1" dirty="0">
                                    <a:latin typeface="Cambria Math" charset="0"/>
                                  </a:rPr>
                                </m:ctrlPr>
                              </m:accPr>
                              <m:e>
                                <m:r>
                                  <a:rPr lang="en-US" i="1" dirty="0">
                                    <a:latin typeface="Cambria Math" charset="0"/>
                                  </a:rPr>
                                  <m:t>𝑥</m:t>
                                </m:r>
                              </m:e>
                            </m:acc>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acc>
                                  <m:accPr>
                                    <m:chr m:val="̅"/>
                                    <m:ctrlPr>
                                      <a:rPr lang="en-US" b="0" i="1" smtClean="0">
                                        <a:latin typeface="Cambria Math" charset="0"/>
                                      </a:rPr>
                                    </m:ctrlPr>
                                  </m:accPr>
                                  <m:e>
                                    <m:r>
                                      <a:rPr lang="en-US" b="0" i="1" smtClean="0">
                                        <a:latin typeface="Cambria Math" charset="0"/>
                                      </a:rPr>
                                      <m:t>𝑥</m:t>
                                    </m:r>
                                  </m:e>
                                </m:acc>
                              </m:e>
                            </m:d>
                          </m:e>
                          <m:sup>
                            <m:r>
                              <a:rPr lang="en-US" b="0" i="1" smtClean="0">
                                <a:latin typeface="Cambria Math" charset="0"/>
                              </a:rPr>
                              <m:t>2</m:t>
                            </m:r>
                          </m:sup>
                        </m:sSup>
                      </m:e>
                    </m:nary>
                  </m:oMath>
                </a14:m>
                <a:r>
                  <a:rPr lang="en-US" b="0" dirty="0" smtClean="0"/>
                  <a:t> = 0</a:t>
                </a:r>
              </a:p>
              <a:p>
                <a:pPr marL="0" indent="0" algn="ctr">
                  <a:buNone/>
                </a:pPr>
                <a:endParaRPr lang="en-US" b="0" dirty="0" smtClean="0"/>
              </a:p>
              <a:p>
                <a:pPr marL="0" indent="0" algn="ctr">
                  <a:buNone/>
                </a:pPr>
                <a14:m>
                  <m:oMathPara xmlns:m="http://schemas.openxmlformats.org/officeDocument/2006/math">
                    <m:oMathParaPr>
                      <m:jc m:val="center"/>
                    </m:oMathParaPr>
                    <m:oMath xmlns:m="http://schemas.openxmlformats.org/officeDocument/2006/math">
                      <m:sSub>
                        <m:sSubPr>
                          <m:ctrlPr>
                            <a:rPr lang="en-US" b="1" i="1" smtClean="0">
                              <a:latin typeface="Cambria Math" charset="0"/>
                            </a:rPr>
                          </m:ctrlPr>
                        </m:sSubPr>
                        <m:e>
                          <m:r>
                            <a:rPr lang="en-US" b="1" i="1" smtClean="0">
                              <a:latin typeface="Cambria Math" charset="0"/>
                            </a:rPr>
                            <m:t>𝜷</m:t>
                          </m:r>
                        </m:e>
                        <m:sub>
                          <m:r>
                            <a:rPr lang="en-US" b="1" i="1" smtClean="0">
                              <a:latin typeface="Cambria Math" charset="0"/>
                            </a:rPr>
                            <m:t>𝟏</m:t>
                          </m:r>
                        </m:sub>
                      </m:sSub>
                      <m:r>
                        <a:rPr lang="en-US" b="1" i="1" smtClean="0">
                          <a:latin typeface="Cambria Math" charset="0"/>
                        </a:rPr>
                        <m:t>=</m:t>
                      </m:r>
                      <m:f>
                        <m:fPr>
                          <m:ctrlPr>
                            <a:rPr lang="mr-IN" b="1" i="1">
                              <a:latin typeface="Cambria Math" charset="0"/>
                            </a:rPr>
                          </m:ctrlPr>
                        </m:fPr>
                        <m:num>
                          <m:nary>
                            <m:naryPr>
                              <m:chr m:val="∑"/>
                              <m:limLoc m:val="subSup"/>
                              <m:ctrlPr>
                                <a:rPr lang="is-IS" b="1" i="1" smtClean="0">
                                  <a:latin typeface="Cambria Math" charset="0"/>
                                </a:rPr>
                              </m:ctrlPr>
                            </m:naryPr>
                            <m:sub>
                              <m:r>
                                <m:rPr>
                                  <m:brk m:alnAt="25"/>
                                </m:rPr>
                                <a:rPr lang="en-US" b="1" i="1" smtClean="0">
                                  <a:latin typeface="Cambria Math" charset="0"/>
                                </a:rPr>
                                <m:t>𝒊</m:t>
                              </m:r>
                              <m:r>
                                <a:rPr lang="en-US" b="1" i="1" smtClean="0">
                                  <a:latin typeface="Cambria Math" charset="0"/>
                                </a:rPr>
                                <m:t>=</m:t>
                              </m:r>
                              <m:r>
                                <a:rPr lang="en-US" b="1" i="1" smtClean="0">
                                  <a:latin typeface="Cambria Math" charset="0"/>
                                </a:rPr>
                                <m:t>𝟏</m:t>
                              </m:r>
                            </m:sub>
                            <m:sup>
                              <m:r>
                                <a:rPr lang="en-US" b="1" i="1" smtClean="0">
                                  <a:latin typeface="Cambria Math" charset="0"/>
                                </a:rPr>
                                <m:t>𝒏</m:t>
                              </m:r>
                            </m:sup>
                            <m:e>
                              <m:r>
                                <a:rPr lang="en-US" b="1"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𝒊</m:t>
                                  </m:r>
                                </m:sub>
                              </m:sSub>
                              <m:r>
                                <a:rPr lang="en-US" b="1" i="1">
                                  <a:latin typeface="Cambria Math" charset="0"/>
                                </a:rPr>
                                <m:t>−</m:t>
                              </m:r>
                              <m:acc>
                                <m:accPr>
                                  <m:chr m:val="̅"/>
                                  <m:ctrlPr>
                                    <a:rPr lang="en-US" b="1" i="1" dirty="0">
                                      <a:latin typeface="Cambria Math" charset="0"/>
                                    </a:rPr>
                                  </m:ctrlPr>
                                </m:accPr>
                                <m:e>
                                  <m:r>
                                    <a:rPr lang="en-US" b="1" i="1" dirty="0">
                                      <a:latin typeface="Cambria Math" charset="0"/>
                                    </a:rPr>
                                    <m:t>𝒚</m:t>
                                  </m:r>
                                </m:e>
                              </m:acc>
                              <m:r>
                                <a:rPr lang="en-US" b="1" i="1">
                                  <a:latin typeface="Cambria Math" charset="0"/>
                                </a:rPr>
                                <m:t>)</m:t>
                              </m:r>
                              <m:d>
                                <m:dPr>
                                  <m:ctrlPr>
                                    <a:rPr lang="en-US" b="1" i="1" dirty="0">
                                      <a:latin typeface="Cambria Math" charset="0"/>
                                    </a:rPr>
                                  </m:ctrlPr>
                                </m:dPr>
                                <m:e>
                                  <m:sSub>
                                    <m:sSubPr>
                                      <m:ctrlPr>
                                        <a:rPr lang="en-US" b="1" i="1">
                                          <a:latin typeface="Cambria Math" charset="0"/>
                                        </a:rPr>
                                      </m:ctrlPr>
                                    </m:sSubPr>
                                    <m:e>
                                      <m:r>
                                        <a:rPr lang="en-US" b="1" i="1">
                                          <a:latin typeface="Cambria Math" charset="0"/>
                                        </a:rPr>
                                        <m:t>𝒙</m:t>
                                      </m:r>
                                    </m:e>
                                    <m:sub>
                                      <m:r>
                                        <a:rPr lang="en-US" b="1" i="1">
                                          <a:latin typeface="Cambria Math" charset="0"/>
                                        </a:rPr>
                                        <m:t>𝒊</m:t>
                                      </m:r>
                                    </m:sub>
                                  </m:sSub>
                                  <m:r>
                                    <a:rPr lang="en-US" b="1" i="1">
                                      <a:latin typeface="Cambria Math" charset="0"/>
                                    </a:rPr>
                                    <m:t>−</m:t>
                                  </m:r>
                                  <m:acc>
                                    <m:accPr>
                                      <m:chr m:val="̅"/>
                                      <m:ctrlPr>
                                        <a:rPr lang="en-US" b="1" i="1">
                                          <a:latin typeface="Cambria Math" charset="0"/>
                                        </a:rPr>
                                      </m:ctrlPr>
                                    </m:accPr>
                                    <m:e>
                                      <m:r>
                                        <a:rPr lang="en-US" b="1" i="1">
                                          <a:latin typeface="Cambria Math" charset="0"/>
                                        </a:rPr>
                                        <m:t>𝒙</m:t>
                                      </m:r>
                                    </m:e>
                                  </m:acc>
                                </m:e>
                              </m:d>
                            </m:e>
                          </m:nary>
                        </m:num>
                        <m:den>
                          <m:nary>
                            <m:naryPr>
                              <m:chr m:val="∑"/>
                              <m:limLoc m:val="subSup"/>
                              <m:ctrlPr>
                                <a:rPr lang="is-IS" b="1" i="1">
                                  <a:latin typeface="Cambria Math" charset="0"/>
                                </a:rPr>
                              </m:ctrlPr>
                            </m:naryPr>
                            <m:sub>
                              <m:r>
                                <m:rPr>
                                  <m:brk m:alnAt="25"/>
                                </m:rPr>
                                <a:rPr lang="en-US" b="1" i="1">
                                  <a:latin typeface="Cambria Math" charset="0"/>
                                </a:rPr>
                                <m:t>𝒊</m:t>
                              </m:r>
                              <m:r>
                                <a:rPr lang="en-US" b="1" i="1">
                                  <a:latin typeface="Cambria Math" charset="0"/>
                                </a:rPr>
                                <m:t>=</m:t>
                              </m:r>
                              <m:r>
                                <a:rPr lang="en-US" b="1" i="1">
                                  <a:latin typeface="Cambria Math" charset="0"/>
                                </a:rPr>
                                <m:t>𝟏</m:t>
                              </m:r>
                            </m:sub>
                            <m:sup>
                              <m:r>
                                <a:rPr lang="en-US" b="1" i="1">
                                  <a:latin typeface="Cambria Math" charset="0"/>
                                </a:rPr>
                                <m:t>𝒏</m:t>
                              </m:r>
                            </m:sup>
                            <m:e>
                              <m:sSup>
                                <m:sSupPr>
                                  <m:ctrlPr>
                                    <a:rPr lang="en-US" b="1" i="1" dirty="0">
                                      <a:latin typeface="Cambria Math" charset="0"/>
                                    </a:rPr>
                                  </m:ctrlPr>
                                </m:sSupPr>
                                <m:e>
                                  <m:d>
                                    <m:dPr>
                                      <m:ctrlPr>
                                        <a:rPr lang="en-US" b="1" i="1" dirty="0" smtClean="0">
                                          <a:latin typeface="Cambria Math" charset="0"/>
                                        </a:rPr>
                                      </m:ctrlPr>
                                    </m:dPr>
                                    <m:e>
                                      <m:sSub>
                                        <m:sSubPr>
                                          <m:ctrlPr>
                                            <a:rPr lang="en-US" b="1" i="1">
                                              <a:latin typeface="Cambria Math" charset="0"/>
                                            </a:rPr>
                                          </m:ctrlPr>
                                        </m:sSubPr>
                                        <m:e>
                                          <m:r>
                                            <a:rPr lang="en-US" b="1" i="1">
                                              <a:latin typeface="Cambria Math" charset="0"/>
                                            </a:rPr>
                                            <m:t>𝒙</m:t>
                                          </m:r>
                                        </m:e>
                                        <m:sub>
                                          <m:r>
                                            <a:rPr lang="en-US" b="1" i="1">
                                              <a:latin typeface="Cambria Math" charset="0"/>
                                            </a:rPr>
                                            <m:t>𝒊</m:t>
                                          </m:r>
                                        </m:sub>
                                      </m:sSub>
                                      <m:r>
                                        <a:rPr lang="en-US" b="1" i="1" dirty="0">
                                          <a:latin typeface="Cambria Math" charset="0"/>
                                        </a:rPr>
                                        <m:t>−</m:t>
                                      </m:r>
                                      <m:acc>
                                        <m:accPr>
                                          <m:chr m:val="̅"/>
                                          <m:ctrlPr>
                                            <a:rPr lang="en-US" b="1" i="1" dirty="0" smtClean="0">
                                              <a:latin typeface="Cambria Math" charset="0"/>
                                            </a:rPr>
                                          </m:ctrlPr>
                                        </m:accPr>
                                        <m:e>
                                          <m:r>
                                            <a:rPr lang="en-US" b="1" i="1" dirty="0" smtClean="0">
                                              <a:latin typeface="Cambria Math" charset="0"/>
                                            </a:rPr>
                                            <m:t>𝒙</m:t>
                                          </m:r>
                                        </m:e>
                                      </m:acc>
                                    </m:e>
                                  </m:d>
                                </m:e>
                                <m:sup>
                                  <m:r>
                                    <a:rPr lang="en-US" b="1" i="1">
                                      <a:latin typeface="Cambria Math" charset="0"/>
                                    </a:rPr>
                                    <m:t>𝟐</m:t>
                                  </m:r>
                                </m:sup>
                              </m:sSup>
                            </m:e>
                          </m:nary>
                        </m:den>
                      </m:f>
                    </m:oMath>
                  </m:oMathPara>
                </a14:m>
                <a:endParaRPr lang="en-US" b="1" dirty="0" smtClean="0"/>
              </a:p>
              <a:p>
                <a:pPr marL="0" indent="0" algn="ctr">
                  <a:buNone/>
                </a:pPr>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405665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With only 2 parameters to estimate : </a:t>
                </a:r>
                <a14:m>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a14:m>
                <a:r>
                  <a:rPr lang="en-US" dirty="0" smtClean="0"/>
                  <a:t> computationally it is not a challenge for any DBMS</a:t>
                </a:r>
              </a:p>
              <a:p>
                <a:r>
                  <a:rPr lang="en-US" dirty="0" smtClean="0"/>
                  <a:t>But increasing the #parameters it will slow by noticeable constant factor if we solve all </a:t>
                </a:r>
                <a14:m>
                  <m:oMath xmlns:m="http://schemas.openxmlformats.org/officeDocument/2006/math">
                    <m:r>
                      <a:rPr lang="en-US" i="1">
                        <a:latin typeface="Cambria Math" charset="0"/>
                      </a:rPr>
                      <m:t>𝛽</m:t>
                    </m:r>
                  </m:oMath>
                </a14:m>
                <a:r>
                  <a:rPr lang="en-US" dirty="0" smtClean="0"/>
                  <a:t> in our ”scalar” fashion.</a:t>
                </a:r>
              </a:p>
              <a:p>
                <a:r>
                  <a:rPr lang="en-US" dirty="0" smtClean="0"/>
                  <a:t>However we could use a some matrix tricks to solve for any size of </a:t>
                </a:r>
                <a14:m>
                  <m:oMath xmlns:m="http://schemas.openxmlformats.org/officeDocument/2006/math">
                    <m:r>
                      <a:rPr lang="en-US" i="1">
                        <a:latin typeface="Cambria Math" charset="0"/>
                      </a:rPr>
                      <m:t>𝛽</m:t>
                    </m:r>
                  </m:oMath>
                </a14:m>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33" t="-3333" r="-125"/>
                </a:stretch>
              </a:blipFill>
            </p:spPr>
            <p:txBody>
              <a:bodyPr/>
              <a:lstStyle/>
              <a:p>
                <a:r>
                  <a:rPr lang="en-US">
                    <a:noFill/>
                  </a:rPr>
                  <a:t> </a:t>
                </a:r>
              </a:p>
            </p:txBody>
          </p:sp>
        </mc:Fallback>
      </mc:AlternateContent>
    </p:spTree>
    <p:extLst>
      <p:ext uri="{BB962C8B-B14F-4D97-AF65-F5344CB8AC3E}">
        <p14:creationId xmlns:p14="http://schemas.microsoft.com/office/powerpoint/2010/main" val="1430753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Multilinear Linear Regression with 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solidFill>
                  <a:schemeClr val="accent1"/>
                </a:solidFill>
              </a:ln>
            </p:spPr>
            <p:txBody>
              <a:bodyPr/>
              <a:lstStyle/>
              <a:p>
                <a:pPr marL="0" lvl="0" indent="0">
                  <a:lnSpc>
                    <a:spcPct val="100000"/>
                  </a:lnSpc>
                  <a:spcBef>
                    <a:spcPts val="0"/>
                  </a:spcBef>
                  <a:buNone/>
                </a:pPr>
                <a:r>
                  <a:rPr lang="en-US" i="1" dirty="0" smtClean="0">
                    <a:latin typeface="Cambria Math" charset="0"/>
                  </a:rPr>
                  <a:t>	</a:t>
                </a:r>
                <a14:m>
                  <m:oMath xmlns:m="http://schemas.openxmlformats.org/officeDocument/2006/math">
                    <m:r>
                      <a:rPr lang="en-US" b="0" i="1" smtClean="0">
                        <a:latin typeface="Cambria Math" charset="0"/>
                      </a:rPr>
                      <m:t>𝑦</m:t>
                    </m:r>
                    <m:r>
                      <a:rPr lang="en-US" b="0" i="1" smtClean="0">
                        <a:latin typeface="Cambria Math" charset="0"/>
                      </a:rPr>
                      <m:t>=</m:t>
                    </m:r>
                    <m:d>
                      <m:dPr>
                        <m:begChr m:val="["/>
                        <m:endChr m:val="]"/>
                        <m:ctrlPr>
                          <a:rPr lang="uk-UA" i="1" smtClean="0">
                            <a:latin typeface="Cambria Math" charset="0"/>
                          </a:rPr>
                        </m:ctrlPr>
                      </m:dPr>
                      <m:e>
                        <m:eqArr>
                          <m:eqArrPr>
                            <m:ctrlPr>
                              <a:rPr lang="en-US" b="0" i="1" smtClean="0">
                                <a:latin typeface="Cambria Math" charset="0"/>
                              </a:rPr>
                            </m:ctrlPr>
                          </m:eqArrPr>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e>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2</m:t>
                                </m:r>
                              </m:sub>
                            </m:sSub>
                          </m:e>
                          <m:e>
                            <m:r>
                              <a:rPr lang="en-US" b="0" i="1" smtClean="0">
                                <a:latin typeface="Cambria Math" charset="0"/>
                              </a:rPr>
                              <m:t>⋮</m:t>
                            </m:r>
                          </m:e>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𝑛</m:t>
                                </m:r>
                              </m:sub>
                            </m:sSub>
                          </m:e>
                        </m:eqArr>
                      </m:e>
                    </m:d>
                  </m:oMath>
                </a14:m>
                <a:r>
                  <a:rPr lang="en-US" dirty="0" smtClean="0"/>
                  <a:t> </a:t>
                </a:r>
                <a14:m>
                  <m:oMath xmlns:m="http://schemas.openxmlformats.org/officeDocument/2006/math">
                    <m:r>
                      <a:rPr lang="en-US" b="0" i="1" dirty="0" smtClean="0">
                        <a:latin typeface="Cambria Math" charset="0"/>
                      </a:rPr>
                      <m:t>𝑋</m:t>
                    </m:r>
                    <m:r>
                      <a:rPr lang="en-US" b="0" i="1" dirty="0" smtClean="0">
                        <a:latin typeface="Cambria Math" charset="0"/>
                      </a:rPr>
                      <m:t>=</m:t>
                    </m:r>
                    <m:d>
                      <m:dPr>
                        <m:ctrlPr>
                          <a:rPr lang="mr-IN" b="0" i="1" dirty="0" smtClean="0">
                            <a:latin typeface="Cambria Math" charset="0"/>
                          </a:rPr>
                        </m:ctrlPr>
                      </m:dPr>
                      <m:e>
                        <m:m>
                          <m:mPr>
                            <m:mcs>
                              <m:mc>
                                <m:mcPr>
                                  <m:count m:val="4"/>
                                  <m:mcJc m:val="center"/>
                                </m:mcPr>
                              </m:mc>
                            </m:mcs>
                            <m:ctrlPr>
                              <a:rPr lang="uk-UA" b="0" i="1" dirty="0" smtClean="0">
                                <a:latin typeface="Cambria Math" charset="0"/>
                              </a:rPr>
                            </m:ctrlPr>
                          </m:mPr>
                          <m:mr>
                            <m:e>
                              <m:r>
                                <m:rPr>
                                  <m:brk m:alnAt="7"/>
                                </m:rPr>
                                <a:rPr lang="en-US" b="0" i="1" dirty="0" smtClean="0">
                                  <a:latin typeface="Cambria Math" charset="0"/>
                                </a:rPr>
                                <m:t>1</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11</m:t>
                                  </m:r>
                                </m:sub>
                              </m:sSub>
                            </m:e>
                            <m:e>
                              <m:r>
                                <a:rPr lang="mr-IN" b="0" i="1" dirty="0" smtClean="0">
                                  <a:latin typeface="Cambria Math" charset="0"/>
                                </a:rPr>
                                <m:t>…</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1</m:t>
                                  </m:r>
                                  <m:r>
                                    <a:rPr lang="en-US" b="0" i="1" dirty="0" smtClean="0">
                                      <a:latin typeface="Cambria Math" charset="0"/>
                                    </a:rPr>
                                    <m:t>𝑝</m:t>
                                  </m:r>
                                </m:sub>
                              </m:sSub>
                            </m:e>
                          </m:mr>
                          <m:mr>
                            <m:e>
                              <m:r>
                                <a:rPr lang="en-US" b="0" i="1" dirty="0" smtClean="0">
                                  <a:latin typeface="Cambria Math" charset="0"/>
                                </a:rPr>
                                <m:t>1</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21</m:t>
                                  </m:r>
                                </m:sub>
                              </m:sSub>
                            </m:e>
                            <m:e>
                              <m:r>
                                <a:rPr lang="mr-IN" b="0" i="1" dirty="0" smtClean="0">
                                  <a:latin typeface="Cambria Math" charset="0"/>
                                </a:rPr>
                                <m:t>…</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2</m:t>
                                  </m:r>
                                  <m:r>
                                    <a:rPr lang="en-US" b="0" i="1" dirty="0" smtClean="0">
                                      <a:latin typeface="Cambria Math" charset="0"/>
                                    </a:rPr>
                                    <m:t>𝑝</m:t>
                                  </m:r>
                                </m:sub>
                              </m:sSub>
                            </m:e>
                          </m:mr>
                          <m:mr>
                            <m:e>
                              <m:r>
                                <a:rPr lang="en-US" i="1">
                                  <a:latin typeface="Cambria Math" charset="0"/>
                                </a:rPr>
                                <m:t>⋮</m:t>
                              </m:r>
                            </m:e>
                            <m:e>
                              <m:r>
                                <a:rPr lang="en-US" i="1">
                                  <a:latin typeface="Cambria Math" charset="0"/>
                                </a:rPr>
                                <m:t>⋮</m:t>
                              </m:r>
                            </m:e>
                            <m:e>
                              <m:r>
                                <a:rPr lang="uk-UA" b="0" i="1" dirty="0" smtClean="0">
                                  <a:latin typeface="Cambria Math" charset="0"/>
                                </a:rPr>
                                <m:t>⋱</m:t>
                              </m:r>
                            </m:e>
                            <m:e>
                              <m:r>
                                <a:rPr lang="en-US" i="1">
                                  <a:latin typeface="Cambria Math" charset="0"/>
                                </a:rPr>
                                <m:t>⋮</m:t>
                              </m:r>
                            </m:e>
                          </m:mr>
                          <m:mr>
                            <m:e>
                              <m:r>
                                <a:rPr lang="en-US" b="0" i="1" dirty="0" smtClean="0">
                                  <a:latin typeface="Cambria Math" charset="0"/>
                                </a:rPr>
                                <m:t>1</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𝑛</m:t>
                                  </m:r>
                                  <m:r>
                                    <a:rPr lang="en-US" b="0" i="1" dirty="0" smtClean="0">
                                      <a:latin typeface="Cambria Math" charset="0"/>
                                    </a:rPr>
                                    <m:t>1</m:t>
                                  </m:r>
                                </m:sub>
                              </m:sSub>
                            </m:e>
                            <m:e>
                              <m:r>
                                <a:rPr lang="mr-IN" b="0" i="1" dirty="0" smtClean="0">
                                  <a:latin typeface="Cambria Math" charset="0"/>
                                </a:rPr>
                                <m:t>…</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𝑛𝑝</m:t>
                                  </m:r>
                                </m:sub>
                              </m:sSub>
                            </m:e>
                          </m:mr>
                        </m:m>
                      </m:e>
                    </m:d>
                  </m:oMath>
                </a14:m>
                <a:r>
                  <a:rPr lang="en-US" dirty="0" smtClean="0"/>
                  <a:t> </a:t>
                </a:r>
                <a14:m>
                  <m:oMath xmlns:m="http://schemas.openxmlformats.org/officeDocument/2006/math">
                    <m:r>
                      <a:rPr lang="en-US" b="0" i="1" dirty="0" smtClean="0">
                        <a:latin typeface="Cambria Math" charset="0"/>
                      </a:rPr>
                      <m:t>𝛽</m:t>
                    </m:r>
                    <m:r>
                      <a:rPr lang="en-US" b="0" i="1" dirty="0" smtClean="0">
                        <a:latin typeface="Cambria Math" charset="0"/>
                      </a:rPr>
                      <m:t>=</m:t>
                    </m:r>
                    <m:d>
                      <m:dPr>
                        <m:begChr m:val="["/>
                        <m:endChr m:val="]"/>
                        <m:ctrlPr>
                          <a:rPr lang="uk-UA" b="0" i="1" dirty="0" smtClean="0">
                            <a:latin typeface="Cambria Math" charset="0"/>
                          </a:rPr>
                        </m:ctrlPr>
                      </m:dPr>
                      <m:e>
                        <m:m>
                          <m:mPr>
                            <m:mcs>
                              <m:mc>
                                <m:mcPr>
                                  <m:count m:val="1"/>
                                  <m:mcJc m:val="center"/>
                                </m:mcPr>
                              </m:mc>
                            </m:mcs>
                            <m:ctrlPr>
                              <a:rPr lang="uk-UA" b="0" i="1" dirty="0" smtClean="0">
                                <a:latin typeface="Cambria Math" charset="0"/>
                              </a:rPr>
                            </m:ctrlPr>
                          </m:mPr>
                          <m:mr>
                            <m:e>
                              <m:eqArr>
                                <m:eqArrPr>
                                  <m:ctrlPr>
                                    <a:rPr lang="en-US" b="0" i="1" dirty="0" smtClean="0">
                                      <a:latin typeface="Cambria Math" charset="0"/>
                                    </a:rPr>
                                  </m:ctrlPr>
                                </m:eqArrPr>
                                <m:e>
                                  <m:sSub>
                                    <m:sSubPr>
                                      <m:ctrlPr>
                                        <a:rPr lang="en-US" b="0" i="1" dirty="0" smtClean="0">
                                          <a:latin typeface="Cambria Math" charset="0"/>
                                        </a:rPr>
                                      </m:ctrlPr>
                                    </m:sSubPr>
                                    <m:e>
                                      <m:r>
                                        <a:rPr lang="en-US" b="0" i="1" dirty="0" smtClean="0">
                                          <a:latin typeface="Cambria Math" charset="0"/>
                                        </a:rPr>
                                        <m:t>𝛽</m:t>
                                      </m:r>
                                    </m:e>
                                    <m:sub>
                                      <m:r>
                                        <a:rPr lang="en-US" b="0" i="1" dirty="0" smtClean="0">
                                          <a:latin typeface="Cambria Math" charset="0"/>
                                        </a:rPr>
                                        <m:t>0</m:t>
                                      </m:r>
                                    </m:sub>
                                  </m:sSub>
                                </m:e>
                                <m:e>
                                  <m:sSub>
                                    <m:sSubPr>
                                      <m:ctrlPr>
                                        <a:rPr lang="en-US" b="0" i="1" dirty="0" smtClean="0">
                                          <a:latin typeface="Cambria Math" charset="0"/>
                                        </a:rPr>
                                      </m:ctrlPr>
                                    </m:sSubPr>
                                    <m:e>
                                      <m:r>
                                        <a:rPr lang="en-US" b="0" i="1" dirty="0" smtClean="0">
                                          <a:latin typeface="Cambria Math" charset="0"/>
                                        </a:rPr>
                                        <m:t>𝛽</m:t>
                                      </m:r>
                                    </m:e>
                                    <m:sub>
                                      <m:r>
                                        <a:rPr lang="en-US" b="0" i="1" dirty="0" smtClean="0">
                                          <a:latin typeface="Cambria Math" charset="0"/>
                                        </a:rPr>
                                        <m:t>1</m:t>
                                      </m:r>
                                    </m:sub>
                                  </m:sSub>
                                </m:e>
                              </m:eqArr>
                            </m:e>
                          </m:mr>
                          <m:mr>
                            <m:e>
                              <m:r>
                                <a:rPr lang="uk-UA" b="0" i="1" dirty="0" smtClean="0">
                                  <a:latin typeface="Cambria Math" charset="0"/>
                                </a:rPr>
                                <m:t>⋮</m:t>
                              </m:r>
                            </m:e>
                          </m:mr>
                          <m:mr>
                            <m:e>
                              <m:sSub>
                                <m:sSubPr>
                                  <m:ctrlPr>
                                    <a:rPr lang="en-US" b="0" i="1" dirty="0" smtClean="0">
                                      <a:latin typeface="Cambria Math" charset="0"/>
                                    </a:rPr>
                                  </m:ctrlPr>
                                </m:sSubPr>
                                <m:e>
                                  <m:r>
                                    <a:rPr lang="en-US" b="0" i="1" dirty="0" smtClean="0">
                                      <a:latin typeface="Cambria Math" charset="0"/>
                                    </a:rPr>
                                    <m:t>𝛽</m:t>
                                  </m:r>
                                </m:e>
                                <m:sub>
                                  <m:r>
                                    <a:rPr lang="en-US" b="0" i="1" dirty="0" smtClean="0">
                                      <a:latin typeface="Cambria Math" charset="0"/>
                                    </a:rPr>
                                    <m:t>𝑝</m:t>
                                  </m:r>
                                </m:sub>
                              </m:sSub>
                            </m:e>
                          </m:mr>
                        </m:m>
                      </m:e>
                    </m:d>
                  </m:oMath>
                </a14:m>
                <a:endParaRPr lang="en-US" dirty="0" smtClean="0"/>
              </a:p>
              <a:p>
                <a:pPr marL="0" lvl="0" indent="0">
                  <a:lnSpc>
                    <a:spcPct val="100000"/>
                  </a:lnSpc>
                  <a:spcBef>
                    <a:spcPts val="0"/>
                  </a:spcBef>
                  <a:buNone/>
                </a:pPr>
                <a:endParaRPr lang="en-US" dirty="0" smtClean="0"/>
              </a:p>
              <a:p>
                <a:pPr marL="0" lv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𝑋</m:t>
                      </m:r>
                      <m:r>
                        <a:rPr lang="en-US" b="0" i="1" smtClean="0">
                          <a:latin typeface="Cambria Math" charset="0"/>
                        </a:rPr>
                        <m:t>𝛽</m:t>
                      </m:r>
                    </m:oMath>
                  </m:oMathPara>
                </a14:m>
                <a:endParaRPr lang="en-US" b="0" dirty="0" smtClean="0"/>
              </a:p>
              <a:p>
                <a:pPr marL="0" lvl="0" indent="0" algn="ctr">
                  <a:lnSpc>
                    <a:spcPct val="100000"/>
                  </a:lnSpc>
                  <a:spcBef>
                    <a:spcPts val="0"/>
                  </a:spcBef>
                  <a:buNone/>
                </a:pPr>
                <a:endParaRPr lang="en-US" b="0" dirty="0" smtClean="0"/>
              </a:p>
              <a:p>
                <a:pPr marL="0" lv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b="1" i="0" smtClean="0">
                          <a:latin typeface="Cambria Math" charset="0"/>
                        </a:rPr>
                        <m:t>𝐋𝐒</m:t>
                      </m:r>
                      <m:d>
                        <m:dPr>
                          <m:ctrlPr>
                            <a:rPr lang="en-US" b="1" i="1" smtClean="0">
                              <a:latin typeface="Cambria Math" charset="0"/>
                            </a:rPr>
                          </m:ctrlPr>
                        </m:dPr>
                        <m:e>
                          <m:r>
                            <a:rPr lang="en-US" b="1" i="1" smtClean="0">
                              <a:latin typeface="Cambria Math" charset="0"/>
                            </a:rPr>
                            <m:t>𝜷</m:t>
                          </m:r>
                        </m:e>
                      </m:d>
                      <m:r>
                        <a:rPr lang="en-US" b="1" i="1" smtClean="0">
                          <a:latin typeface="Cambria Math" charset="0"/>
                        </a:rPr>
                        <m:t>=</m:t>
                      </m:r>
                      <m:sSup>
                        <m:sSupPr>
                          <m:ctrlPr>
                            <a:rPr lang="en-US" b="1" i="1" smtClean="0">
                              <a:latin typeface="Cambria Math" charset="0"/>
                            </a:rPr>
                          </m:ctrlPr>
                        </m:sSupPr>
                        <m:e>
                          <m:d>
                            <m:dPr>
                              <m:ctrlPr>
                                <a:rPr lang="en-US" b="1" i="1" smtClean="0">
                                  <a:latin typeface="Cambria Math" charset="0"/>
                                </a:rPr>
                              </m:ctrlPr>
                            </m:dPr>
                            <m:e>
                              <m:r>
                                <a:rPr lang="en-US" b="1" i="1" smtClean="0">
                                  <a:latin typeface="Cambria Math" charset="0"/>
                                </a:rPr>
                                <m:t>𝒚</m:t>
                              </m:r>
                              <m:r>
                                <a:rPr lang="en-US" b="1" i="1" smtClean="0">
                                  <a:latin typeface="Cambria Math" charset="0"/>
                                </a:rPr>
                                <m:t>−</m:t>
                              </m:r>
                              <m:r>
                                <a:rPr lang="en-US" b="1" i="1" smtClean="0">
                                  <a:latin typeface="Cambria Math" charset="0"/>
                                </a:rPr>
                                <m:t>𝑿</m:t>
                              </m:r>
                              <m:r>
                                <a:rPr lang="en-US" b="1" i="1" smtClean="0">
                                  <a:latin typeface="Cambria Math" charset="0"/>
                                </a:rPr>
                                <m:t>𝜷</m:t>
                              </m:r>
                            </m:e>
                          </m:d>
                        </m:e>
                        <m:sup>
                          <m:r>
                            <a:rPr lang="en-US" b="1" i="1" smtClean="0">
                              <a:latin typeface="Cambria Math" charset="0"/>
                            </a:rPr>
                            <m:t>𝑻</m:t>
                          </m:r>
                        </m:sup>
                      </m:sSup>
                      <m:r>
                        <a:rPr lang="en-US" b="1" i="1" smtClean="0">
                          <a:latin typeface="Cambria Math" charset="0"/>
                        </a:rPr>
                        <m:t>(</m:t>
                      </m:r>
                      <m:r>
                        <a:rPr lang="en-US" b="1" i="1" smtClean="0">
                          <a:latin typeface="Cambria Math" charset="0"/>
                        </a:rPr>
                        <m:t>𝒚</m:t>
                      </m:r>
                      <m:r>
                        <a:rPr lang="en-US" b="1" i="1" smtClean="0">
                          <a:latin typeface="Cambria Math" charset="0"/>
                        </a:rPr>
                        <m:t>−</m:t>
                      </m:r>
                      <m:r>
                        <a:rPr lang="en-US" b="1" i="1" smtClean="0">
                          <a:latin typeface="Cambria Math" charset="0"/>
                        </a:rPr>
                        <m:t>𝑿</m:t>
                      </m:r>
                      <m:r>
                        <a:rPr lang="en-US" b="1" i="1" smtClean="0">
                          <a:latin typeface="Cambria Math" charset="0"/>
                        </a:rPr>
                        <m:t>𝜷</m:t>
                      </m:r>
                      <m:r>
                        <a:rPr lang="en-US" b="1" i="1" smtClean="0">
                          <a:latin typeface="Cambria Math" charset="0"/>
                        </a:rPr>
                        <m:t>)</m:t>
                      </m:r>
                    </m:oMath>
                  </m:oMathPara>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4138829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lvl="0"/>
                <a:r>
                  <a:rPr lang="en-US" dirty="0" smtClean="0"/>
                  <a:t>Minimize </a:t>
                </a:r>
                <a14:m>
                  <m:oMath xmlns:m="http://schemas.openxmlformats.org/officeDocument/2006/math">
                    <m:r>
                      <m:rPr>
                        <m:sty m:val="p"/>
                      </m:rPr>
                      <a:rPr lang="en-US">
                        <a:latin typeface="Cambria Math" charset="0"/>
                      </a:rPr>
                      <m:t>LS</m:t>
                    </m:r>
                    <m:d>
                      <m:dPr>
                        <m:ctrlPr>
                          <a:rPr lang="en-US" i="1">
                            <a:latin typeface="Cambria Math" charset="0"/>
                          </a:rPr>
                        </m:ctrlPr>
                      </m:dPr>
                      <m:e>
                        <m:r>
                          <a:rPr lang="en-US" i="1">
                            <a:latin typeface="Cambria Math" charset="0"/>
                          </a:rPr>
                          <m:t>𝛽</m:t>
                        </m:r>
                      </m:e>
                    </m:d>
                    <m:r>
                      <a:rPr lang="en-US" i="1">
                        <a:latin typeface="Cambria Math" charset="0"/>
                      </a:rPr>
                      <m:t>=</m:t>
                    </m:r>
                    <m:sSup>
                      <m:sSupPr>
                        <m:ctrlPr>
                          <a:rPr lang="en-US" i="1">
                            <a:latin typeface="Cambria Math" charset="0"/>
                          </a:rPr>
                        </m:ctrlPr>
                      </m:sSupPr>
                      <m:e>
                        <m:d>
                          <m:dPr>
                            <m:ctrlPr>
                              <a:rPr lang="en-US" i="1">
                                <a:latin typeface="Cambria Math" charset="0"/>
                              </a:rPr>
                            </m:ctrlPr>
                          </m:dPr>
                          <m:e>
                            <m:r>
                              <a:rPr lang="en-US" b="0" i="1" smtClean="0">
                                <a:latin typeface="Cambria Math" charset="0"/>
                              </a:rPr>
                              <m:t>𝑦</m:t>
                            </m:r>
                            <m:r>
                              <a:rPr lang="en-US" i="1">
                                <a:latin typeface="Cambria Math" charset="0"/>
                              </a:rPr>
                              <m:t>−</m:t>
                            </m:r>
                            <m:r>
                              <a:rPr lang="en-US" i="1">
                                <a:latin typeface="Cambria Math" charset="0"/>
                              </a:rPr>
                              <m:t>𝑋</m:t>
                            </m:r>
                            <m:r>
                              <a:rPr lang="en-US" i="1">
                                <a:latin typeface="Cambria Math" charset="0"/>
                              </a:rPr>
                              <m:t>𝛽</m:t>
                            </m:r>
                          </m:e>
                        </m:d>
                      </m:e>
                      <m:sup>
                        <m:r>
                          <a:rPr lang="en-US" i="1">
                            <a:latin typeface="Cambria Math" charset="0"/>
                          </a:rPr>
                          <m:t>𝑇</m:t>
                        </m:r>
                      </m:sup>
                    </m:sSup>
                    <m:r>
                      <a:rPr lang="en-US" i="1">
                        <a:latin typeface="Cambria Math" charset="0"/>
                      </a:rPr>
                      <m:t>(</m:t>
                    </m:r>
                    <m:r>
                      <a:rPr lang="en-US" b="0" i="1" smtClean="0">
                        <a:latin typeface="Cambria Math" charset="0"/>
                      </a:rPr>
                      <m:t>𝑦</m:t>
                    </m:r>
                    <m:r>
                      <a:rPr lang="en-US" i="1">
                        <a:latin typeface="Cambria Math" charset="0"/>
                      </a:rPr>
                      <m:t>−</m:t>
                    </m:r>
                    <m:r>
                      <a:rPr lang="en-US" i="1">
                        <a:latin typeface="Cambria Math" charset="0"/>
                      </a:rPr>
                      <m:t>𝑋</m:t>
                    </m:r>
                    <m:r>
                      <a:rPr lang="en-US" i="1">
                        <a:latin typeface="Cambria Math" charset="0"/>
                      </a:rPr>
                      <m:t>𝛽</m:t>
                    </m:r>
                    <m:r>
                      <a:rPr lang="en-US" i="1">
                        <a:latin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1869" b="-181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0" indent="0" algn="ctr">
                  <a:lnSpc>
                    <a:spcPct val="100000"/>
                  </a:lnSpc>
                  <a:spcBef>
                    <a:spcPts val="0"/>
                  </a:spcBef>
                  <a:buNone/>
                </a:pPr>
                <a14:m>
                  <m:oMath xmlns:m="http://schemas.openxmlformats.org/officeDocument/2006/math">
                    <m:r>
                      <a:rPr lang="en-US" b="0" i="0" smtClean="0">
                        <a:latin typeface="Cambria Math" charset="0"/>
                      </a:rPr>
                      <m:t>[</m:t>
                    </m:r>
                    <m:f>
                      <m:fPr>
                        <m:ctrlPr>
                          <a:rPr lang="mr-IN" i="1" smtClean="0">
                            <a:latin typeface="Cambria Math" charset="0"/>
                          </a:rPr>
                        </m:ctrlPr>
                      </m:fPr>
                      <m:num>
                        <m:r>
                          <a:rPr lang="en-US" b="0" i="1" smtClean="0">
                            <a:latin typeface="Cambria Math" charset="0"/>
                          </a:rPr>
                          <m:t>𝑑</m:t>
                        </m:r>
                      </m:num>
                      <m:den>
                        <m:r>
                          <a:rPr lang="en-US" b="0" i="1" smtClean="0">
                            <a:latin typeface="Cambria Math" charset="0"/>
                          </a:rPr>
                          <m:t>𝑑</m:t>
                        </m:r>
                        <m:r>
                          <a:rPr lang="en-US" b="0" i="1" smtClean="0">
                            <a:latin typeface="Cambria Math" charset="0"/>
                          </a:rPr>
                          <m:t>𝛽</m:t>
                        </m:r>
                      </m:den>
                    </m:f>
                  </m:oMath>
                </a14:m>
                <a:r>
                  <a:rPr lang="en-US" dirty="0" smtClean="0"/>
                  <a:t> </a:t>
                </a:r>
                <a14:m>
                  <m:oMath xmlns:m="http://schemas.openxmlformats.org/officeDocument/2006/math">
                    <m:r>
                      <m:rPr>
                        <m:sty m:val="p"/>
                      </m:rPr>
                      <a:rPr lang="en-US">
                        <a:latin typeface="Cambria Math" charset="0"/>
                      </a:rPr>
                      <m:t>LS</m:t>
                    </m:r>
                    <m:d>
                      <m:dPr>
                        <m:ctrlPr>
                          <a:rPr lang="en-US" i="1">
                            <a:latin typeface="Cambria Math" charset="0"/>
                          </a:rPr>
                        </m:ctrlPr>
                      </m:dPr>
                      <m:e>
                        <m:r>
                          <a:rPr lang="en-US" i="1">
                            <a:latin typeface="Cambria Math" charset="0"/>
                          </a:rPr>
                          <m:t>𝛽</m:t>
                        </m:r>
                      </m:e>
                    </m:d>
                    <m:r>
                      <a:rPr lang="en-US" i="1">
                        <a:latin typeface="Cambria Math" charset="0"/>
                      </a:rPr>
                      <m:t>=</m:t>
                    </m:r>
                    <m:sSup>
                      <m:sSupPr>
                        <m:ctrlPr>
                          <a:rPr lang="en-US" i="1">
                            <a:latin typeface="Cambria Math" charset="0"/>
                          </a:rPr>
                        </m:ctrlPr>
                      </m:sSupPr>
                      <m:e>
                        <m:d>
                          <m:dPr>
                            <m:ctrlPr>
                              <a:rPr lang="en-US" i="1">
                                <a:latin typeface="Cambria Math" charset="0"/>
                              </a:rPr>
                            </m:ctrlPr>
                          </m:dPr>
                          <m:e>
                            <m:r>
                              <a:rPr lang="en-US" b="0" i="1" smtClean="0">
                                <a:latin typeface="Cambria Math" charset="0"/>
                              </a:rPr>
                              <m:t>𝑦</m:t>
                            </m:r>
                            <m:r>
                              <a:rPr lang="en-US" i="1">
                                <a:latin typeface="Cambria Math" charset="0"/>
                              </a:rPr>
                              <m:t>−</m:t>
                            </m:r>
                            <m:r>
                              <a:rPr lang="en-US" i="1">
                                <a:latin typeface="Cambria Math" charset="0"/>
                              </a:rPr>
                              <m:t>𝑋</m:t>
                            </m:r>
                            <m:r>
                              <a:rPr lang="en-US" i="1">
                                <a:latin typeface="Cambria Math" charset="0"/>
                              </a:rPr>
                              <m:t>𝛽</m:t>
                            </m:r>
                          </m:e>
                        </m:d>
                      </m:e>
                      <m:sup>
                        <m:r>
                          <a:rPr lang="en-US" i="1">
                            <a:latin typeface="Cambria Math" charset="0"/>
                          </a:rPr>
                          <m:t>𝑇</m:t>
                        </m:r>
                      </m:sup>
                    </m:sSup>
                    <m:d>
                      <m:dPr>
                        <m:ctrlPr>
                          <a:rPr lang="en-US" i="1">
                            <a:latin typeface="Cambria Math" charset="0"/>
                          </a:rPr>
                        </m:ctrlPr>
                      </m:dPr>
                      <m:e>
                        <m:r>
                          <a:rPr lang="en-US" b="0" i="1" smtClean="0">
                            <a:latin typeface="Cambria Math" charset="0"/>
                          </a:rPr>
                          <m:t>𝑦</m:t>
                        </m:r>
                        <m:r>
                          <a:rPr lang="en-US" i="1">
                            <a:latin typeface="Cambria Math" charset="0"/>
                          </a:rPr>
                          <m:t>−</m:t>
                        </m:r>
                        <m:r>
                          <a:rPr lang="en-US" i="1">
                            <a:latin typeface="Cambria Math" charset="0"/>
                          </a:rPr>
                          <m:t>𝑋</m:t>
                        </m:r>
                        <m:r>
                          <a:rPr lang="en-US" i="1">
                            <a:latin typeface="Cambria Math" charset="0"/>
                          </a:rPr>
                          <m:t>𝛽</m:t>
                        </m:r>
                      </m:e>
                    </m:d>
                    <m:r>
                      <a:rPr lang="en-US" b="0" i="1" smtClean="0">
                        <a:latin typeface="Cambria Math" charset="0"/>
                      </a:rPr>
                      <m:t>]</m:t>
                    </m:r>
                    <m:r>
                      <a:rPr lang="en-US" b="0" i="0" smtClean="0">
                        <a:latin typeface="Cambria Math" charset="0"/>
                      </a:rPr>
                      <m:t>=0</m:t>
                    </m:r>
                  </m:oMath>
                </a14:m>
                <a:endParaRPr lang="en-US" b="0" dirty="0" smtClean="0"/>
              </a:p>
              <a:p>
                <a:pPr marL="0" lvl="0" indent="0" algn="ctr">
                  <a:lnSpc>
                    <a:spcPct val="100000"/>
                  </a:lnSpc>
                  <a:spcBef>
                    <a:spcPts val="0"/>
                  </a:spcBef>
                  <a:buNone/>
                </a:pPr>
                <a:endParaRPr lang="en-US" b="0" dirty="0" smtClean="0"/>
              </a:p>
              <a:p>
                <a:pPr marL="0" indent="0" algn="ctr">
                  <a:lnSpc>
                    <a:spcPct val="100000"/>
                  </a:lnSpc>
                  <a:spcBef>
                    <a:spcPts val="0"/>
                  </a:spcBef>
                  <a:buNone/>
                </a:pPr>
                <a14:m>
                  <m:oMath xmlns:m="http://schemas.openxmlformats.org/officeDocument/2006/math">
                    <m:r>
                      <a:rPr lang="en-US" b="0" i="1" smtClean="0">
                        <a:latin typeface="Cambria Math" charset="0"/>
                      </a:rPr>
                      <m:t>[</m:t>
                    </m:r>
                    <m:f>
                      <m:fPr>
                        <m:ctrlPr>
                          <a:rPr lang="mr-IN" i="1">
                            <a:latin typeface="Cambria Math" charset="0"/>
                          </a:rPr>
                        </m:ctrlPr>
                      </m:fPr>
                      <m:num>
                        <m:r>
                          <a:rPr lang="en-US" i="1">
                            <a:latin typeface="Cambria Math" charset="0"/>
                          </a:rPr>
                          <m:t>𝑑</m:t>
                        </m:r>
                      </m:num>
                      <m:den>
                        <m:r>
                          <a:rPr lang="en-US" i="1">
                            <a:latin typeface="Cambria Math" charset="0"/>
                          </a:rPr>
                          <m:t>𝑑</m:t>
                        </m:r>
                        <m:r>
                          <a:rPr lang="en-US" i="1">
                            <a:latin typeface="Cambria Math" charset="0"/>
                          </a:rPr>
                          <m:t>𝛽</m:t>
                        </m:r>
                      </m:den>
                    </m:f>
                  </m:oMath>
                </a14:m>
                <a:r>
                  <a:rPr lang="en-US" dirty="0"/>
                  <a:t> </a:t>
                </a:r>
                <a14:m>
                  <m:oMath xmlns:m="http://schemas.openxmlformats.org/officeDocument/2006/math">
                    <m:r>
                      <m:rPr>
                        <m:sty m:val="p"/>
                      </m:rPr>
                      <a:rPr lang="en-US">
                        <a:latin typeface="Cambria Math" charset="0"/>
                      </a:rPr>
                      <m:t>LS</m:t>
                    </m:r>
                    <m:d>
                      <m:dPr>
                        <m:ctrlPr>
                          <a:rPr lang="en-US" i="1">
                            <a:latin typeface="Cambria Math" charset="0"/>
                          </a:rPr>
                        </m:ctrlPr>
                      </m:dPr>
                      <m:e>
                        <m:r>
                          <a:rPr lang="en-US" i="1">
                            <a:latin typeface="Cambria Math" charset="0"/>
                          </a:rPr>
                          <m:t>𝛽</m:t>
                        </m:r>
                      </m:e>
                    </m:d>
                    <m:r>
                      <a:rPr lang="en-US" i="1">
                        <a:latin typeface="Cambria Math" charset="0"/>
                      </a:rPr>
                      <m:t>=</m:t>
                    </m:r>
                    <m:sSup>
                      <m:sSupPr>
                        <m:ctrlPr>
                          <a:rPr lang="en-US" i="1">
                            <a:latin typeface="Cambria Math" charset="0"/>
                          </a:rPr>
                        </m:ctrlPr>
                      </m:sSupPr>
                      <m:e>
                        <m:r>
                          <a:rPr lang="en-US" b="0" i="1" smtClean="0">
                            <a:latin typeface="Cambria Math" charset="0"/>
                          </a:rPr>
                          <m:t>−2</m:t>
                        </m:r>
                        <m:d>
                          <m:dPr>
                            <m:ctrlPr>
                              <a:rPr lang="en-US" i="1">
                                <a:latin typeface="Cambria Math" charset="0"/>
                              </a:rPr>
                            </m:ctrlPr>
                          </m:dPr>
                          <m:e>
                            <m:r>
                              <a:rPr lang="en-US" i="1">
                                <a:latin typeface="Cambria Math" charset="0"/>
                              </a:rPr>
                              <m:t>𝑋</m:t>
                            </m:r>
                          </m:e>
                        </m:d>
                      </m:e>
                      <m:sup>
                        <m:r>
                          <a:rPr lang="en-US" i="1">
                            <a:latin typeface="Cambria Math" charset="0"/>
                          </a:rPr>
                          <m:t>𝑇</m:t>
                        </m:r>
                      </m:sup>
                    </m:sSup>
                    <m:d>
                      <m:dPr>
                        <m:ctrlPr>
                          <a:rPr lang="en-US" i="1">
                            <a:latin typeface="Cambria Math" charset="0"/>
                          </a:rPr>
                        </m:ctrlPr>
                      </m:dPr>
                      <m:e>
                        <m:r>
                          <a:rPr lang="en-US" b="0" i="1" smtClean="0">
                            <a:latin typeface="Cambria Math" charset="0"/>
                          </a:rPr>
                          <m:t>𝑦</m:t>
                        </m:r>
                        <m:r>
                          <a:rPr lang="en-US" i="1">
                            <a:latin typeface="Cambria Math" charset="0"/>
                          </a:rPr>
                          <m:t>−</m:t>
                        </m:r>
                        <m:r>
                          <a:rPr lang="en-US" i="1">
                            <a:latin typeface="Cambria Math" charset="0"/>
                          </a:rPr>
                          <m:t>𝑋</m:t>
                        </m:r>
                        <m:r>
                          <a:rPr lang="en-US" i="1">
                            <a:latin typeface="Cambria Math" charset="0"/>
                          </a:rPr>
                          <m:t>𝛽</m:t>
                        </m:r>
                      </m:e>
                    </m:d>
                    <m:r>
                      <a:rPr lang="en-US" b="0" i="1" smtClean="0">
                        <a:latin typeface="Cambria Math" charset="0"/>
                      </a:rPr>
                      <m:t>]</m:t>
                    </m:r>
                    <m:r>
                      <a:rPr lang="en-US">
                        <a:latin typeface="Cambria Math" charset="0"/>
                      </a:rPr>
                      <m:t>=0</m:t>
                    </m:r>
                  </m:oMath>
                </a14:m>
                <a:endParaRPr lang="en-US" dirty="0" smtClean="0"/>
              </a:p>
              <a:p>
                <a:pPr marL="0" indent="0">
                  <a:lnSpc>
                    <a:spcPct val="100000"/>
                  </a:lnSpc>
                  <a:spcBef>
                    <a:spcPts val="0"/>
                  </a:spcBef>
                  <a:buNone/>
                </a:pPr>
                <a:endParaRPr lang="en-US" dirty="0"/>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𝑋</m:t>
                          </m:r>
                        </m:e>
                        <m:sup>
                          <m:r>
                            <a:rPr lang="en-US" b="0" i="1" smtClean="0">
                              <a:latin typeface="Cambria Math" charset="0"/>
                            </a:rPr>
                            <m:t>𝑇</m:t>
                          </m:r>
                        </m:sup>
                      </m:sSup>
                      <m:d>
                        <m:dPr>
                          <m:ctrlPr>
                            <a:rPr lang="en-US" b="0" i="1" smtClean="0">
                              <a:latin typeface="Cambria Math" charset="0"/>
                            </a:rPr>
                          </m:ctrlPr>
                        </m:dPr>
                        <m:e>
                          <m:r>
                            <a:rPr lang="en-US" b="0" i="1" smtClean="0">
                              <a:latin typeface="Cambria Math" charset="0"/>
                            </a:rPr>
                            <m:t>𝑦</m:t>
                          </m:r>
                          <m:r>
                            <a:rPr lang="en-US" b="0" i="1" smtClean="0">
                              <a:latin typeface="Cambria Math" charset="0"/>
                            </a:rPr>
                            <m:t>−</m:t>
                          </m:r>
                          <m:r>
                            <a:rPr lang="en-US" b="0" i="1" smtClean="0">
                              <a:latin typeface="Cambria Math" charset="0"/>
                            </a:rPr>
                            <m:t>𝑋</m:t>
                          </m:r>
                          <m:r>
                            <a:rPr lang="en-US" b="0" i="1" smtClean="0">
                              <a:latin typeface="Cambria Math" charset="0"/>
                            </a:rPr>
                            <m:t>𝛽</m:t>
                          </m:r>
                        </m:e>
                      </m:d>
                      <m:r>
                        <a:rPr lang="en-US" b="0" i="1" smtClean="0">
                          <a:latin typeface="Cambria Math" charset="0"/>
                        </a:rPr>
                        <m:t>=0</m:t>
                      </m:r>
                    </m:oMath>
                  </m:oMathPara>
                </a14:m>
                <a:endParaRPr lang="en-US" b="0" dirty="0" smtClean="0"/>
              </a:p>
              <a:p>
                <a:pPr marL="0" lvl="0" indent="0">
                  <a:lnSpc>
                    <a:spcPct val="100000"/>
                  </a:lnSpc>
                  <a:spcBef>
                    <a:spcPts val="0"/>
                  </a:spcBef>
                  <a:buNone/>
                </a:pPr>
                <a:endParaRPr lang="en-US" b="0" dirty="0" smtClean="0"/>
              </a:p>
              <a:p>
                <a:pPr marL="0" lvl="0" indent="0" algn="ctr">
                  <a:lnSpc>
                    <a:spcPct val="10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b="1" i="1" smtClean="0">
                              <a:latin typeface="Cambria Math" charset="0"/>
                            </a:rPr>
                          </m:ctrlPr>
                        </m:accPr>
                        <m:e>
                          <m:r>
                            <a:rPr lang="en-US" b="1" i="1" smtClean="0">
                              <a:latin typeface="Cambria Math" charset="0"/>
                            </a:rPr>
                            <m:t>𝜷</m:t>
                          </m:r>
                          <m:r>
                            <a:rPr lang="en-US" b="1" i="1" smtClean="0">
                              <a:latin typeface="Cambria Math" charset="0"/>
                            </a:rPr>
                            <m:t> </m:t>
                          </m:r>
                        </m:e>
                      </m:acc>
                      <m:r>
                        <a:rPr lang="en-US" b="1" i="1" smtClean="0">
                          <a:latin typeface="Cambria Math" charset="0"/>
                        </a:rPr>
                        <m:t>=</m:t>
                      </m:r>
                      <m:sSup>
                        <m:sSupPr>
                          <m:ctrlPr>
                            <a:rPr lang="en-US" b="1" i="1" smtClean="0">
                              <a:latin typeface="Cambria Math" charset="0"/>
                            </a:rPr>
                          </m:ctrlPr>
                        </m:sSupPr>
                        <m:e>
                          <m:d>
                            <m:dPr>
                              <m:ctrlPr>
                                <a:rPr lang="en-US" b="1" i="1" smtClean="0">
                                  <a:latin typeface="Cambria Math" charset="0"/>
                                </a:rPr>
                              </m:ctrlPr>
                            </m:dPr>
                            <m:e>
                              <m:sSup>
                                <m:sSupPr>
                                  <m:ctrlPr>
                                    <a:rPr lang="en-US" b="1" i="1" smtClean="0">
                                      <a:latin typeface="Cambria Math" charset="0"/>
                                    </a:rPr>
                                  </m:ctrlPr>
                                </m:sSupPr>
                                <m:e>
                                  <m:r>
                                    <a:rPr lang="en-US" b="1" i="1" smtClean="0">
                                      <a:latin typeface="Cambria Math" charset="0"/>
                                    </a:rPr>
                                    <m:t>𝑿</m:t>
                                  </m:r>
                                </m:e>
                                <m:sup>
                                  <m:r>
                                    <a:rPr lang="en-US" b="1" i="1" smtClean="0">
                                      <a:latin typeface="Cambria Math" charset="0"/>
                                    </a:rPr>
                                    <m:t>𝑻</m:t>
                                  </m:r>
                                </m:sup>
                              </m:sSup>
                              <m:r>
                                <a:rPr lang="en-US" b="1" i="1" smtClean="0">
                                  <a:latin typeface="Cambria Math" charset="0"/>
                                </a:rPr>
                                <m:t>𝑿</m:t>
                              </m:r>
                            </m:e>
                          </m:d>
                        </m:e>
                        <m:sup>
                          <m:r>
                            <a:rPr lang="en-US" b="1" i="1" smtClean="0">
                              <a:latin typeface="Cambria Math" charset="0"/>
                            </a:rPr>
                            <m:t>−</m:t>
                          </m:r>
                          <m:r>
                            <a:rPr lang="en-US" b="1" i="1" smtClean="0">
                              <a:latin typeface="Cambria Math" charset="0"/>
                            </a:rPr>
                            <m:t>𝟏</m:t>
                          </m:r>
                        </m:sup>
                      </m:sSup>
                      <m:sSup>
                        <m:sSupPr>
                          <m:ctrlPr>
                            <a:rPr lang="en-US" b="1" i="1" smtClean="0">
                              <a:latin typeface="Cambria Math" charset="0"/>
                            </a:rPr>
                          </m:ctrlPr>
                        </m:sSupPr>
                        <m:e>
                          <m:r>
                            <a:rPr lang="en-US" b="1" i="1" smtClean="0">
                              <a:latin typeface="Cambria Math" charset="0"/>
                            </a:rPr>
                            <m:t>𝑿</m:t>
                          </m:r>
                        </m:e>
                        <m:sup>
                          <m:r>
                            <a:rPr lang="en-US" b="1" i="1" smtClean="0">
                              <a:latin typeface="Cambria Math" charset="0"/>
                            </a:rPr>
                            <m:t>𝑻</m:t>
                          </m:r>
                        </m:sup>
                      </m:sSup>
                      <m:r>
                        <a:rPr lang="en-US" b="1" i="1" smtClean="0">
                          <a:latin typeface="Cambria Math" charset="0"/>
                        </a:rPr>
                        <m:t>𝒚</m:t>
                      </m:r>
                    </m:oMath>
                  </m:oMathPara>
                </a14:m>
                <a:endParaRPr lang="en-US" b="1" dirty="0" smtClean="0"/>
              </a:p>
              <a:p>
                <a:pPr marL="0" lvl="0" indent="0" algn="ctr">
                  <a:lnSpc>
                    <a:spcPct val="10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b="1" i="1" smtClean="0">
                              <a:latin typeface="Cambria Math" charset="0"/>
                            </a:rPr>
                          </m:ctrlPr>
                        </m:accPr>
                        <m:e>
                          <m:r>
                            <a:rPr lang="en-US" b="1" i="1" smtClean="0">
                              <a:latin typeface="Cambria Math" charset="0"/>
                            </a:rPr>
                            <m:t>𝒚</m:t>
                          </m:r>
                          <m:r>
                            <a:rPr lang="en-US" b="1" i="1" smtClean="0">
                              <a:latin typeface="Cambria Math" charset="0"/>
                            </a:rPr>
                            <m:t> </m:t>
                          </m:r>
                        </m:e>
                      </m:acc>
                      <m:r>
                        <a:rPr lang="en-US" b="1" i="1" smtClean="0">
                          <a:latin typeface="Cambria Math" charset="0"/>
                        </a:rPr>
                        <m:t>=</m:t>
                      </m:r>
                      <m:r>
                        <a:rPr lang="en-US" b="1" i="1" smtClean="0">
                          <a:solidFill>
                            <a:schemeClr val="accent5">
                              <a:lumMod val="75000"/>
                            </a:schemeClr>
                          </a:solidFill>
                          <a:latin typeface="Cambria Math" charset="0"/>
                        </a:rPr>
                        <m:t>𝑿</m:t>
                      </m:r>
                      <m:acc>
                        <m:accPr>
                          <m:chr m:val="̂"/>
                          <m:ctrlPr>
                            <a:rPr lang="en-US" b="1" i="1">
                              <a:latin typeface="Cambria Math" charset="0"/>
                            </a:rPr>
                          </m:ctrlPr>
                        </m:accPr>
                        <m:e>
                          <m:r>
                            <a:rPr lang="en-US" b="1" i="1">
                              <a:latin typeface="Cambria Math" charset="0"/>
                            </a:rPr>
                            <m:t>𝜷</m:t>
                          </m:r>
                          <m:r>
                            <a:rPr lang="en-US" b="1" i="1">
                              <a:latin typeface="Cambria Math" charset="0"/>
                            </a:rPr>
                            <m:t> </m:t>
                          </m:r>
                        </m:e>
                      </m:acc>
                      <m:r>
                        <a:rPr lang="en-US" b="1" i="0" smtClean="0">
                          <a:latin typeface="Cambria Math" charset="0"/>
                        </a:rPr>
                        <m:t>=</m:t>
                      </m:r>
                      <m:r>
                        <a:rPr lang="en-US" b="1" i="1" smtClean="0">
                          <a:solidFill>
                            <a:schemeClr val="accent5">
                              <a:lumMod val="75000"/>
                            </a:schemeClr>
                          </a:solidFill>
                          <a:latin typeface="Cambria Math" charset="0"/>
                        </a:rPr>
                        <m:t>𝑿</m:t>
                      </m:r>
                      <m:sSup>
                        <m:sSupPr>
                          <m:ctrlPr>
                            <a:rPr lang="en-US" b="1" i="1">
                              <a:latin typeface="Cambria Math" charset="0"/>
                            </a:rPr>
                          </m:ctrlPr>
                        </m:sSupPr>
                        <m:e>
                          <m:d>
                            <m:dPr>
                              <m:ctrlPr>
                                <a:rPr lang="en-US" b="1" i="1">
                                  <a:latin typeface="Cambria Math" charset="0"/>
                                </a:rPr>
                              </m:ctrlPr>
                            </m:dPr>
                            <m:e>
                              <m:sSup>
                                <m:sSupPr>
                                  <m:ctrlPr>
                                    <a:rPr lang="en-US" b="1" i="1">
                                      <a:latin typeface="Cambria Math" charset="0"/>
                                    </a:rPr>
                                  </m:ctrlPr>
                                </m:sSupPr>
                                <m:e>
                                  <m:r>
                                    <a:rPr lang="en-US" b="1" i="1">
                                      <a:latin typeface="Cambria Math" charset="0"/>
                                    </a:rPr>
                                    <m:t>𝑿</m:t>
                                  </m:r>
                                </m:e>
                                <m:sup>
                                  <m:r>
                                    <a:rPr lang="en-US" b="1" i="1">
                                      <a:latin typeface="Cambria Math" charset="0"/>
                                    </a:rPr>
                                    <m:t>𝑻</m:t>
                                  </m:r>
                                </m:sup>
                              </m:sSup>
                              <m:r>
                                <a:rPr lang="en-US" b="1" i="1">
                                  <a:latin typeface="Cambria Math" charset="0"/>
                                </a:rPr>
                                <m:t>𝑿</m:t>
                              </m:r>
                            </m:e>
                          </m:d>
                        </m:e>
                        <m:sup>
                          <m:r>
                            <a:rPr lang="en-US" b="1" i="1">
                              <a:latin typeface="Cambria Math" charset="0"/>
                            </a:rPr>
                            <m:t>−</m:t>
                          </m:r>
                          <m:r>
                            <a:rPr lang="en-US" b="1" i="1">
                              <a:latin typeface="Cambria Math" charset="0"/>
                            </a:rPr>
                            <m:t>𝟏</m:t>
                          </m:r>
                        </m:sup>
                      </m:sSup>
                      <m:sSup>
                        <m:sSupPr>
                          <m:ctrlPr>
                            <a:rPr lang="en-US" b="1" i="1">
                              <a:latin typeface="Cambria Math" charset="0"/>
                            </a:rPr>
                          </m:ctrlPr>
                        </m:sSupPr>
                        <m:e>
                          <m:r>
                            <a:rPr lang="en-US" b="1" i="1">
                              <a:latin typeface="Cambria Math" charset="0"/>
                            </a:rPr>
                            <m:t>𝑿</m:t>
                          </m:r>
                        </m:e>
                        <m:sup>
                          <m:r>
                            <a:rPr lang="en-US" b="1" i="1">
                              <a:latin typeface="Cambria Math" charset="0"/>
                            </a:rPr>
                            <m:t>𝑻</m:t>
                          </m:r>
                        </m:sup>
                      </m:sSup>
                      <m:r>
                        <a:rPr lang="en-US" b="1" i="1">
                          <a:latin typeface="Cambria Math" charset="0"/>
                        </a:rPr>
                        <m:t>𝒚</m:t>
                      </m:r>
                    </m:oMath>
                  </m:oMathPara>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3202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pPr lvl="0"/>
                <a:r>
                  <a:rPr lang="en-US" dirty="0" smtClean="0"/>
                  <a:t>Solving</a:t>
                </a:r>
                <a:r>
                  <a:rPr lang="en-US" b="1" dirty="0" smtClean="0"/>
                  <a:t> </a:t>
                </a:r>
                <a14:m>
                  <m:oMath xmlns:m="http://schemas.openxmlformats.org/officeDocument/2006/math">
                    <m:acc>
                      <m:accPr>
                        <m:chr m:val="̂"/>
                        <m:ctrlPr>
                          <a:rPr lang="en-US" b="1" i="1">
                            <a:latin typeface="Cambria Math" charset="0"/>
                          </a:rPr>
                        </m:ctrlPr>
                      </m:accPr>
                      <m:e>
                        <m:r>
                          <a:rPr lang="en-US" b="1" i="1">
                            <a:latin typeface="Cambria Math" charset="0"/>
                          </a:rPr>
                          <m:t>𝒚</m:t>
                        </m:r>
                        <m:r>
                          <a:rPr lang="en-US" b="1" i="1">
                            <a:latin typeface="Cambria Math" charset="0"/>
                          </a:rPr>
                          <m:t> </m:t>
                        </m:r>
                      </m:e>
                    </m:acc>
                    <m:r>
                      <a:rPr lang="en-US" b="1" i="1">
                        <a:latin typeface="Cambria Math" charset="0"/>
                      </a:rPr>
                      <m:t>=</m:t>
                    </m:r>
                    <m:r>
                      <a:rPr lang="en-US" b="1" i="1">
                        <a:solidFill>
                          <a:schemeClr val="accent5">
                            <a:lumMod val="75000"/>
                          </a:schemeClr>
                        </a:solidFill>
                        <a:latin typeface="Cambria Math" charset="0"/>
                      </a:rPr>
                      <m:t>𝑿</m:t>
                    </m:r>
                    <m:acc>
                      <m:accPr>
                        <m:chr m:val="̂"/>
                        <m:ctrlPr>
                          <a:rPr lang="en-US" b="1" i="1">
                            <a:latin typeface="Cambria Math" charset="0"/>
                          </a:rPr>
                        </m:ctrlPr>
                      </m:accPr>
                      <m:e>
                        <m:r>
                          <a:rPr lang="en-US" b="1" i="1">
                            <a:latin typeface="Cambria Math" charset="0"/>
                          </a:rPr>
                          <m:t>𝜷</m:t>
                        </m:r>
                        <m:r>
                          <a:rPr lang="en-US" b="1" i="1">
                            <a:latin typeface="Cambria Math" charset="0"/>
                          </a:rPr>
                          <m:t> </m:t>
                        </m:r>
                      </m:e>
                    </m:acc>
                    <m:r>
                      <a:rPr lang="en-US" b="1">
                        <a:latin typeface="Cambria Math" charset="0"/>
                      </a:rPr>
                      <m:t>=</m:t>
                    </m:r>
                    <m:r>
                      <a:rPr lang="en-US" b="1" i="1">
                        <a:solidFill>
                          <a:schemeClr val="accent5">
                            <a:lumMod val="75000"/>
                          </a:schemeClr>
                        </a:solidFill>
                        <a:latin typeface="Cambria Math" charset="0"/>
                      </a:rPr>
                      <m:t>𝑿</m:t>
                    </m:r>
                    <m:sSup>
                      <m:sSupPr>
                        <m:ctrlPr>
                          <a:rPr lang="en-US" b="1" i="1">
                            <a:latin typeface="Cambria Math" charset="0"/>
                          </a:rPr>
                        </m:ctrlPr>
                      </m:sSupPr>
                      <m:e>
                        <m:d>
                          <m:dPr>
                            <m:ctrlPr>
                              <a:rPr lang="en-US" b="1" i="1">
                                <a:latin typeface="Cambria Math" charset="0"/>
                              </a:rPr>
                            </m:ctrlPr>
                          </m:dPr>
                          <m:e>
                            <m:sSup>
                              <m:sSupPr>
                                <m:ctrlPr>
                                  <a:rPr lang="en-US" b="1" i="1">
                                    <a:latin typeface="Cambria Math" charset="0"/>
                                  </a:rPr>
                                </m:ctrlPr>
                              </m:sSupPr>
                              <m:e>
                                <m:r>
                                  <a:rPr lang="en-US" b="1" i="1">
                                    <a:latin typeface="Cambria Math" charset="0"/>
                                  </a:rPr>
                                  <m:t>𝑿</m:t>
                                </m:r>
                              </m:e>
                              <m:sup>
                                <m:r>
                                  <a:rPr lang="en-US" b="1" i="1">
                                    <a:latin typeface="Cambria Math" charset="0"/>
                                  </a:rPr>
                                  <m:t>𝑻</m:t>
                                </m:r>
                              </m:sup>
                            </m:sSup>
                            <m:r>
                              <a:rPr lang="en-US" b="1" i="1">
                                <a:latin typeface="Cambria Math" charset="0"/>
                              </a:rPr>
                              <m:t>𝑿</m:t>
                            </m:r>
                          </m:e>
                        </m:d>
                      </m:e>
                      <m:sup>
                        <m:r>
                          <a:rPr lang="en-US" b="1" i="1">
                            <a:latin typeface="Cambria Math" charset="0"/>
                          </a:rPr>
                          <m:t>−</m:t>
                        </m:r>
                        <m:r>
                          <a:rPr lang="en-US" b="1" i="1">
                            <a:latin typeface="Cambria Math" charset="0"/>
                          </a:rPr>
                          <m:t>𝟏</m:t>
                        </m:r>
                      </m:sup>
                    </m:sSup>
                    <m:sSup>
                      <m:sSupPr>
                        <m:ctrlPr>
                          <a:rPr lang="en-US" b="1" i="1">
                            <a:latin typeface="Cambria Math" charset="0"/>
                          </a:rPr>
                        </m:ctrlPr>
                      </m:sSupPr>
                      <m:e>
                        <m:r>
                          <a:rPr lang="en-US" b="1" i="1">
                            <a:latin typeface="Cambria Math" charset="0"/>
                          </a:rPr>
                          <m:t>𝑿</m:t>
                        </m:r>
                      </m:e>
                      <m:sup>
                        <m:r>
                          <a:rPr lang="en-US" b="1" i="1">
                            <a:latin typeface="Cambria Math" charset="0"/>
                          </a:rPr>
                          <m:t>𝑻</m:t>
                        </m:r>
                      </m:sup>
                    </m:sSup>
                    <m:r>
                      <a:rPr lang="en-US" b="1" i="1">
                        <a:latin typeface="Cambria Math" charset="0"/>
                      </a:rPr>
                      <m:t>𝒚</m:t>
                    </m:r>
                  </m:oMath>
                </a14:m>
                <a:r>
                  <a:rPr lang="en-US" b="1" dirty="0" smtClean="0"/>
                  <a:t> </a:t>
                </a:r>
                <a:r>
                  <a:rPr lang="en-US" dirty="0" smtClean="0"/>
                  <a:t>with QR</a:t>
                </a:r>
                <a:r>
                  <a:rPr lang="en-US" b="1" dirty="0"/>
                  <a:t/>
                </a:r>
                <a:br>
                  <a:rPr lang="en-US" b="1"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8"/>
                <a:stretch>
                  <a:fillRect l="-1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93436" y="1600200"/>
                <a:ext cx="9782801" cy="4997152"/>
              </a:xfrm>
            </p:spPr>
            <p:txBody>
              <a:bodyPr>
                <a:normAutofit fontScale="92500"/>
              </a:bodyPr>
              <a:lstStyle/>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r>
                            <a:rPr lang="en-US" b="0" i="1">
                              <a:latin typeface="Cambria Math" charset="0"/>
                            </a:rPr>
                            <m:t>𝛽</m:t>
                          </m:r>
                          <m:r>
                            <a:rPr lang="en-US" b="0" i="1">
                              <a:latin typeface="Cambria Math" charset="0"/>
                            </a:rPr>
                            <m:t> </m:t>
                          </m:r>
                        </m:e>
                      </m:acc>
                      <m:r>
                        <a:rPr lang="en-US" b="0">
                          <a:latin typeface="Cambria Math" charset="0"/>
                        </a:rPr>
                        <m:t>=</m:t>
                      </m:r>
                      <m:sSup>
                        <m:sSupPr>
                          <m:ctrlPr>
                            <a:rPr lang="en-US" i="1">
                              <a:latin typeface="Cambria Math" charset="0"/>
                            </a:rPr>
                          </m:ctrlPr>
                        </m:sSupPr>
                        <m:e>
                          <m:d>
                            <m:dPr>
                              <m:ctrlPr>
                                <a:rPr lang="en-US" i="1">
                                  <a:latin typeface="Cambria Math" charset="0"/>
                                </a:rPr>
                              </m:ctrlPr>
                            </m:dPr>
                            <m:e>
                              <m:sSup>
                                <m:sSupPr>
                                  <m:ctrlPr>
                                    <a:rPr lang="en-US" i="1">
                                      <a:latin typeface="Cambria Math" charset="0"/>
                                    </a:rPr>
                                  </m:ctrlPr>
                                </m:sSupPr>
                                <m:e>
                                  <m:r>
                                    <a:rPr lang="en-US" b="0" i="1">
                                      <a:latin typeface="Cambria Math" charset="0"/>
                                    </a:rPr>
                                    <m:t>𝑋</m:t>
                                  </m:r>
                                </m:e>
                                <m:sup>
                                  <m:r>
                                    <a:rPr lang="en-US" b="0" i="1">
                                      <a:latin typeface="Cambria Math" charset="0"/>
                                    </a:rPr>
                                    <m:t>𝑇</m:t>
                                  </m:r>
                                </m:sup>
                              </m:sSup>
                              <m:r>
                                <a:rPr lang="en-US" b="0" i="1">
                                  <a:latin typeface="Cambria Math" charset="0"/>
                                </a:rPr>
                                <m:t>𝑋</m:t>
                              </m:r>
                            </m:e>
                          </m:d>
                        </m:e>
                        <m:sup>
                          <m:r>
                            <a:rPr lang="en-US" b="0" i="1">
                              <a:latin typeface="Cambria Math" charset="0"/>
                            </a:rPr>
                            <m:t>−1</m:t>
                          </m:r>
                        </m:sup>
                      </m:sSup>
                      <m:sSup>
                        <m:sSupPr>
                          <m:ctrlPr>
                            <a:rPr lang="en-US" i="1" smtClean="0">
                              <a:latin typeface="Cambria Math" charset="0"/>
                            </a:rPr>
                          </m:ctrlPr>
                        </m:sSupPr>
                        <m:e>
                          <m:r>
                            <a:rPr lang="en-US" b="0" i="1" smtClean="0">
                              <a:latin typeface="Cambria Math" charset="0"/>
                            </a:rPr>
                            <m:t>𝑋</m:t>
                          </m:r>
                        </m:e>
                        <m:sup>
                          <m:r>
                            <a:rPr lang="en-US" b="0" i="1" smtClean="0">
                              <a:latin typeface="Cambria Math" charset="0"/>
                            </a:rPr>
                            <m:t>𝑇</m:t>
                          </m:r>
                        </m:sup>
                      </m:sSup>
                      <m:r>
                        <a:rPr lang="en-US" b="0" i="1" smtClean="0">
                          <a:latin typeface="Cambria Math" charset="0"/>
                        </a:rPr>
                        <m:t>𝑦</m:t>
                      </m:r>
                    </m:oMath>
                  </m:oMathPara>
                </a14:m>
                <a:endParaRPr lang="en-US" i="1" dirty="0" smtClean="0">
                  <a:latin typeface="Cambria Math" charset="0"/>
                </a:endParaRPr>
              </a:p>
              <a:p>
                <a:pPr marL="0" indent="0">
                  <a:lnSpc>
                    <a:spcPct val="100000"/>
                  </a:lnSpc>
                  <a:spcBef>
                    <a:spcPts val="0"/>
                  </a:spcBef>
                  <a:buNone/>
                </a:pPr>
                <a:endParaRPr lang="en-US" b="1" i="1" dirty="0" smtClean="0">
                  <a:latin typeface="Cambria Math" charset="0"/>
                </a:endParaRPr>
              </a:p>
              <a:p>
                <a:pPr marL="0" indent="0">
                  <a:lnSpc>
                    <a:spcPct val="100000"/>
                  </a:lnSpc>
                  <a:spcBef>
                    <a:spcPts val="0"/>
                  </a:spcBef>
                  <a:buNone/>
                </a:pPr>
                <a:r>
                  <a:rPr lang="en-US" b="1" i="1" dirty="0" smtClean="0">
                    <a:latin typeface="Cambria Math" charset="0"/>
                  </a:rPr>
                  <a:t>No need to compute </a:t>
                </a:r>
                <a14:m>
                  <m:oMath xmlns:m="http://schemas.openxmlformats.org/officeDocument/2006/math">
                    <m:sSup>
                      <m:sSupPr>
                        <m:ctrlPr>
                          <a:rPr lang="en-US" b="1" i="1" smtClean="0">
                            <a:latin typeface="Cambria Math" charset="0"/>
                          </a:rPr>
                        </m:ctrlPr>
                      </m:sSupPr>
                      <m:e>
                        <m:r>
                          <a:rPr lang="en-US" b="1" i="1" smtClean="0">
                            <a:latin typeface="Cambria Math" charset="0"/>
                          </a:rPr>
                          <m:t>(</m:t>
                        </m:r>
                        <m:r>
                          <a:rPr lang="en-US" b="1" i="1" smtClean="0">
                            <a:latin typeface="Cambria Math" charset="0"/>
                          </a:rPr>
                          <m:t>𝑿</m:t>
                        </m:r>
                      </m:e>
                      <m:sup>
                        <m:r>
                          <a:rPr lang="en-US" b="1" i="1" smtClean="0">
                            <a:latin typeface="Cambria Math" charset="0"/>
                          </a:rPr>
                          <m:t>𝑻</m:t>
                        </m:r>
                      </m:sup>
                    </m:sSup>
                    <m:sSup>
                      <m:sSupPr>
                        <m:ctrlPr>
                          <a:rPr lang="en-US" b="1" i="1" smtClean="0">
                            <a:latin typeface="Cambria Math" charset="0"/>
                          </a:rPr>
                        </m:ctrlPr>
                      </m:sSupPr>
                      <m:e>
                        <m:r>
                          <a:rPr lang="en-US" b="1" i="1" smtClean="0">
                            <a:latin typeface="Cambria Math" charset="0"/>
                          </a:rPr>
                          <m:t>𝑿</m:t>
                        </m:r>
                        <m:r>
                          <a:rPr lang="en-US" b="1" i="1" smtClean="0">
                            <a:latin typeface="Cambria Math" charset="0"/>
                          </a:rPr>
                          <m:t>)</m:t>
                        </m:r>
                      </m:e>
                      <m:sup>
                        <m:r>
                          <a:rPr lang="en-US" b="1" i="1" smtClean="0">
                            <a:latin typeface="Cambria Math" charset="0"/>
                          </a:rPr>
                          <m:t>−</m:t>
                        </m:r>
                        <m:r>
                          <a:rPr lang="en-US" b="1" i="1" smtClean="0">
                            <a:latin typeface="Cambria Math" charset="0"/>
                          </a:rPr>
                          <m:t>𝟏</m:t>
                        </m:r>
                      </m:sup>
                    </m:sSup>
                  </m:oMath>
                </a14:m>
                <a:r>
                  <a:rPr lang="en-US" b="1" i="1" dirty="0" smtClean="0">
                    <a:latin typeface="Cambria Math" charset="0"/>
                  </a:rPr>
                  <a:t>, bring it to a simpler form :</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0" i="1" smtClean="0">
                              <a:latin typeface="Cambria Math" charset="0"/>
                            </a:rPr>
                            <m:t>𝑋</m:t>
                          </m:r>
                        </m:e>
                        <m:sup>
                          <m:r>
                            <a:rPr lang="en-US" b="0" i="1" smtClean="0">
                              <a:latin typeface="Cambria Math" charset="0"/>
                            </a:rPr>
                            <m:t>𝑇</m:t>
                          </m:r>
                        </m:sup>
                      </m:sSup>
                      <m:r>
                        <a:rPr lang="en-US" b="0" i="1" smtClean="0">
                          <a:latin typeface="Cambria Math" charset="0"/>
                        </a:rPr>
                        <m:t>𝑋</m:t>
                      </m:r>
                      <m:acc>
                        <m:accPr>
                          <m:chr m:val="̂"/>
                          <m:ctrlPr>
                            <a:rPr lang="en-US" i="1">
                              <a:latin typeface="Cambria Math" charset="0"/>
                            </a:rPr>
                          </m:ctrlPr>
                        </m:accPr>
                        <m:e>
                          <m:r>
                            <a:rPr lang="en-US" b="0" i="1">
                              <a:latin typeface="Cambria Math" charset="0"/>
                            </a:rPr>
                            <m:t>𝛽</m:t>
                          </m:r>
                          <m:r>
                            <a:rPr lang="en-US" b="0" i="1">
                              <a:latin typeface="Cambria Math" charset="0"/>
                            </a:rPr>
                            <m:t> </m:t>
                          </m:r>
                        </m:e>
                      </m:acc>
                      <m:r>
                        <a:rPr lang="en-US" b="0">
                          <a:latin typeface="Cambria Math" charset="0"/>
                        </a:rPr>
                        <m:t>=</m:t>
                      </m:r>
                      <m:sSup>
                        <m:sSupPr>
                          <m:ctrlPr>
                            <a:rPr lang="en-US" i="1">
                              <a:latin typeface="Cambria Math" charset="0"/>
                            </a:rPr>
                          </m:ctrlPr>
                        </m:sSupPr>
                        <m:e>
                          <m:r>
                            <a:rPr lang="en-US" b="0" i="1">
                              <a:latin typeface="Cambria Math" charset="0"/>
                            </a:rPr>
                            <m:t>𝑋</m:t>
                          </m:r>
                        </m:e>
                        <m:sup>
                          <m:r>
                            <a:rPr lang="en-US" b="0" i="1">
                              <a:latin typeface="Cambria Math" charset="0"/>
                            </a:rPr>
                            <m:t>𝑇</m:t>
                          </m:r>
                        </m:sup>
                      </m:sSup>
                      <m:r>
                        <a:rPr lang="en-US" b="0" i="1">
                          <a:latin typeface="Cambria Math" charset="0"/>
                        </a:rPr>
                        <m:t>𝑦</m:t>
                      </m:r>
                    </m:oMath>
                  </m:oMathPara>
                </a14:m>
                <a:endParaRPr lang="en-US" dirty="0" smtClean="0"/>
              </a:p>
              <a:p>
                <a:pPr marL="0" indent="0">
                  <a:lnSpc>
                    <a:spcPct val="100000"/>
                  </a:lnSpc>
                  <a:spcBef>
                    <a:spcPts val="0"/>
                  </a:spcBef>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charset="0"/>
                      </a:rPr>
                      <m:t>𝐷𝑒𝑐𝑜𝑚𝑝𝑜𝑠𝑒</m:t>
                    </m:r>
                    <m:r>
                      <a:rPr lang="en-US" b="0" i="1" smtClean="0">
                        <a:latin typeface="Cambria Math" charset="0"/>
                      </a:rPr>
                      <m:t> </m:t>
                    </m:r>
                    <m:r>
                      <a:rPr lang="en-US" b="0" i="1" smtClean="0">
                        <a:latin typeface="Cambria Math" charset="0"/>
                      </a:rPr>
                      <m:t>𝑋</m:t>
                    </m:r>
                    <m:r>
                      <a:rPr lang="en-US" b="0" i="1" smtClean="0">
                        <a:latin typeface="Cambria Math" charset="0"/>
                      </a:rPr>
                      <m:t> </m:t>
                    </m:r>
                    <m:r>
                      <a:rPr lang="en-US" b="0" i="1" smtClean="0">
                        <a:latin typeface="Cambria Math" charset="0"/>
                      </a:rPr>
                      <m:t>𝑖𝑛𝑡𝑜</m:t>
                    </m:r>
                    <m:r>
                      <a:rPr lang="en-US" b="0" i="1" smtClean="0">
                        <a:latin typeface="Cambria Math" charset="0"/>
                      </a:rPr>
                      <m:t> </m:t>
                    </m:r>
                    <m:r>
                      <a:rPr lang="en-US" b="0" i="1" smtClean="0">
                        <a:latin typeface="Cambria Math" charset="0"/>
                      </a:rPr>
                      <m:t>𝑋</m:t>
                    </m:r>
                    <m:r>
                      <a:rPr lang="en-US" b="0" i="1" smtClean="0">
                        <a:latin typeface="Cambria Math" charset="0"/>
                      </a:rPr>
                      <m:t>=</m:t>
                    </m:r>
                    <m:r>
                      <a:rPr lang="en-US" b="0" i="1" smtClean="0">
                        <a:latin typeface="Cambria Math" charset="0"/>
                      </a:rPr>
                      <m:t>𝑄𝑅</m:t>
                    </m:r>
                  </m:oMath>
                </a14:m>
                <a:r>
                  <a:rPr lang="en-US" dirty="0" smtClean="0"/>
                  <a:t> </a:t>
                </a:r>
                <a:r>
                  <a:rPr lang="en-US" i="1" dirty="0" smtClean="0">
                    <a:latin typeface="Cambria Math" charset="0"/>
                    <a:ea typeface="Cambria Math" charset="0"/>
                    <a:cs typeface="Cambria Math" charset="0"/>
                  </a:rPr>
                  <a:t>where</a:t>
                </a:r>
                <a:r>
                  <a:rPr lang="en-US" dirty="0" smtClean="0"/>
                  <a:t> </a:t>
                </a:r>
                <a:r>
                  <a:rPr lang="en-US" i="1" dirty="0" smtClean="0">
                    <a:latin typeface="Cambria Math" charset="0"/>
                    <a:ea typeface="Cambria Math" charset="0"/>
                    <a:cs typeface="Cambria Math" charset="0"/>
                  </a:rPr>
                  <a:t>Q is orthogonal(</a:t>
                </a:r>
                <a14:m>
                  <m:oMath xmlns:m="http://schemas.openxmlformats.org/officeDocument/2006/math">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𝑄</m:t>
                        </m:r>
                      </m:e>
                      <m:sup>
                        <m:r>
                          <a:rPr lang="en-US" b="0" i="1" smtClean="0">
                            <a:latin typeface="Cambria Math" charset="0"/>
                            <a:ea typeface="Cambria Math" charset="0"/>
                            <a:cs typeface="Cambria Math" charset="0"/>
                          </a:rPr>
                          <m:t>𝑇</m:t>
                        </m:r>
                      </m:sup>
                    </m:sSup>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𝑄</m:t>
                        </m:r>
                      </m:e>
                      <m:sup>
                        <m:r>
                          <a:rPr lang="en-US" b="0" i="1" smtClean="0">
                            <a:latin typeface="Cambria Math" charset="0"/>
                            <a:ea typeface="Cambria Math" charset="0"/>
                            <a:cs typeface="Cambria Math" charset="0"/>
                          </a:rPr>
                          <m:t>−1</m:t>
                        </m:r>
                      </m:sup>
                    </m:sSup>
                  </m:oMath>
                </a14:m>
                <a:r>
                  <a:rPr lang="en-US" i="1" dirty="0" smtClean="0">
                    <a:latin typeface="Cambria Math" charset="0"/>
                    <a:ea typeface="Cambria Math" charset="0"/>
                    <a:cs typeface="Cambria Math" charset="0"/>
                  </a:rPr>
                  <a:t>) and R upper triangular</a:t>
                </a:r>
              </a:p>
              <a:p>
                <a:pPr marL="0" marR="0" lvl="0" indent="0" defTabSz="914400" eaLnBrk="1" fontAlgn="auto" latinLnBrk="0" hangingPunct="1">
                  <a:lnSpc>
                    <a:spcPct val="100000"/>
                  </a:lnSpc>
                  <a:spcBef>
                    <a:spcPts val="0"/>
                  </a:spcBef>
                  <a:spcAft>
                    <a:spcPts val="0"/>
                  </a:spcAft>
                  <a:buClrTx/>
                  <a:buSzTx/>
                  <a:buFontTx/>
                  <a:buNone/>
                  <a:tabLst/>
                  <a:defRPr/>
                </a:pPr>
                <a:endParaRPr lang="en-US" i="1" dirty="0" smtClean="0">
                  <a:latin typeface="Cambria Math" charset="0"/>
                  <a:ea typeface="Cambria Math" charset="0"/>
                  <a:cs typeface="Cambria Math" charset="0"/>
                </a:endParaRPr>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sSup>
                        <m:sSupPr>
                          <m:ctrlPr>
                            <a:rPr lang="en-US" b="0" i="1" smtClean="0">
                              <a:latin typeface="Cambria Math" charset="0"/>
                              <a:ea typeface="Cambria Math" charset="0"/>
                              <a:cs typeface="Cambria Math" charset="0"/>
                            </a:rPr>
                          </m:ctrlPr>
                        </m:sSupPr>
                        <m:e>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𝑄𝑅</m:t>
                              </m:r>
                            </m:e>
                          </m:d>
                        </m:e>
                        <m:sup>
                          <m:r>
                            <a:rPr lang="en-US" b="0" i="1" smtClean="0">
                              <a:latin typeface="Cambria Math" charset="0"/>
                              <a:ea typeface="Cambria Math" charset="0"/>
                              <a:cs typeface="Cambria Math" charset="0"/>
                            </a:rPr>
                            <m:t>𝑇</m:t>
                          </m:r>
                        </m:sup>
                      </m:sSup>
                      <m:r>
                        <a:rPr lang="en-US" b="0" i="1" smtClean="0">
                          <a:latin typeface="Cambria Math" charset="0"/>
                          <a:ea typeface="Cambria Math" charset="0"/>
                          <a:cs typeface="Cambria Math" charset="0"/>
                        </a:rPr>
                        <m:t>𝑄𝑅</m:t>
                      </m:r>
                      <m:acc>
                        <m:accPr>
                          <m:chr m:val="̂"/>
                          <m:ctrlPr>
                            <a:rPr lang="en-US" i="1">
                              <a:latin typeface="Cambria Math" charset="0"/>
                            </a:rPr>
                          </m:ctrlPr>
                        </m:accPr>
                        <m:e>
                          <m:r>
                            <a:rPr lang="en-US" i="1">
                              <a:latin typeface="Cambria Math" charset="0"/>
                            </a:rPr>
                            <m:t>𝛽</m:t>
                          </m:r>
                          <m:r>
                            <a:rPr lang="en-US" i="1">
                              <a:latin typeface="Cambria Math" charset="0"/>
                            </a:rPr>
                            <m:t> </m:t>
                          </m:r>
                        </m:e>
                      </m:acc>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𝑄𝑅</m:t>
                              </m:r>
                            </m:e>
                          </m:d>
                        </m:e>
                        <m:sup>
                          <m:r>
                            <a:rPr lang="en-US" b="0" i="1" smtClean="0">
                              <a:latin typeface="Cambria Math" charset="0"/>
                              <a:ea typeface="Cambria Math" charset="0"/>
                              <a:cs typeface="Cambria Math" charset="0"/>
                            </a:rPr>
                            <m:t>𝑇</m:t>
                          </m:r>
                        </m:sup>
                      </m:sSup>
                      <m:r>
                        <a:rPr lang="en-US" b="0" i="1" smtClean="0">
                          <a:latin typeface="Cambria Math" charset="0"/>
                          <a:ea typeface="Cambria Math" charset="0"/>
                          <a:cs typeface="Cambria Math" charset="0"/>
                        </a:rPr>
                        <m:t>𝑦</m:t>
                      </m:r>
                    </m:oMath>
                    <m:oMath xmlns:m="http://schemas.openxmlformats.org/officeDocument/2006/math">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𝑄</m:t>
                          </m:r>
                        </m:e>
                        <m:sup>
                          <m:r>
                            <a:rPr lang="en-US" b="0" i="1" smtClean="0">
                              <a:latin typeface="Cambria Math" charset="0"/>
                              <a:ea typeface="Cambria Math" charset="0"/>
                              <a:cs typeface="Cambria Math" charset="0"/>
                            </a:rPr>
                            <m:t>𝑇</m:t>
                          </m:r>
                        </m:sup>
                      </m:sSup>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𝑅</m:t>
                          </m:r>
                        </m:e>
                        <m:sup>
                          <m:r>
                            <a:rPr lang="en-US" b="0" i="1" smtClean="0">
                              <a:latin typeface="Cambria Math" charset="0"/>
                              <a:ea typeface="Cambria Math" charset="0"/>
                              <a:cs typeface="Cambria Math" charset="0"/>
                            </a:rPr>
                            <m:t>𝑇</m:t>
                          </m:r>
                        </m:sup>
                      </m:sSup>
                      <m:r>
                        <a:rPr lang="en-US" b="0" i="1" smtClean="0">
                          <a:latin typeface="Cambria Math" charset="0"/>
                          <a:ea typeface="Cambria Math" charset="0"/>
                          <a:cs typeface="Cambria Math" charset="0"/>
                        </a:rPr>
                        <m:t>𝑄𝑅</m:t>
                      </m:r>
                      <m:acc>
                        <m:accPr>
                          <m:chr m:val="̂"/>
                          <m:ctrlPr>
                            <a:rPr lang="en-US" i="1">
                              <a:latin typeface="Cambria Math" charset="0"/>
                            </a:rPr>
                          </m:ctrlPr>
                        </m:accPr>
                        <m:e>
                          <m:r>
                            <a:rPr lang="en-US" i="1">
                              <a:latin typeface="Cambria Math" charset="0"/>
                            </a:rPr>
                            <m:t>𝛽</m:t>
                          </m:r>
                          <m:r>
                            <a:rPr lang="en-US" i="1">
                              <a:latin typeface="Cambria Math" charset="0"/>
                            </a:rPr>
                            <m:t> </m:t>
                          </m:r>
                        </m:e>
                      </m:acc>
                      <m:r>
                        <a:rPr lang="en-US" b="0" i="1" smtClean="0">
                          <a:latin typeface="Cambria Math" charset="0"/>
                        </a:rPr>
                        <m:t>=</m:t>
                      </m:r>
                      <m:sSup>
                        <m:sSupPr>
                          <m:ctrlPr>
                            <a:rPr lang="en-US" b="0" i="1" smtClean="0">
                              <a:latin typeface="Cambria Math" charset="0"/>
                            </a:rPr>
                          </m:ctrlPr>
                        </m:sSupPr>
                        <m:e>
                          <m:r>
                            <a:rPr lang="en-US" b="0" i="1" smtClean="0">
                              <a:latin typeface="Cambria Math" charset="0"/>
                            </a:rPr>
                            <m:t>𝑄</m:t>
                          </m:r>
                        </m:e>
                        <m:sup>
                          <m:r>
                            <a:rPr lang="en-US" b="0" i="1" smtClean="0">
                              <a:latin typeface="Cambria Math" charset="0"/>
                            </a:rPr>
                            <m:t>𝑇</m:t>
                          </m:r>
                        </m:sup>
                      </m:sSup>
                      <m:sSup>
                        <m:sSupPr>
                          <m:ctrlPr>
                            <a:rPr lang="en-US" b="0" i="1" smtClean="0">
                              <a:latin typeface="Cambria Math" charset="0"/>
                            </a:rPr>
                          </m:ctrlPr>
                        </m:sSupPr>
                        <m:e>
                          <m:r>
                            <a:rPr lang="en-US" b="0" i="1" smtClean="0">
                              <a:latin typeface="Cambria Math" charset="0"/>
                            </a:rPr>
                            <m:t>𝑅</m:t>
                          </m:r>
                        </m:e>
                        <m:sup>
                          <m:r>
                            <a:rPr lang="en-US" b="0" i="1" smtClean="0">
                              <a:latin typeface="Cambria Math" charset="0"/>
                            </a:rPr>
                            <m:t>𝑇</m:t>
                          </m:r>
                        </m:sup>
                      </m:sSup>
                      <m:r>
                        <a:rPr lang="en-US" b="0" i="1" smtClean="0">
                          <a:latin typeface="Cambria Math" charset="0"/>
                        </a:rPr>
                        <m:t>𝑦</m:t>
                      </m:r>
                    </m:oMath>
                    <m:oMath xmlns:m="http://schemas.openxmlformats.org/officeDocument/2006/math">
                      <m:r>
                        <a:rPr lang="en-US" b="0" i="1" smtClean="0">
                          <a:latin typeface="Cambria Math" charset="0"/>
                          <a:ea typeface="Cambria Math" charset="0"/>
                          <a:cs typeface="Cambria Math" charset="0"/>
                        </a:rPr>
                        <m:t>𝑄𝑅</m:t>
                      </m:r>
                      <m:acc>
                        <m:accPr>
                          <m:chr m:val="̂"/>
                          <m:ctrlPr>
                            <a:rPr lang="en-US" i="1">
                              <a:latin typeface="Cambria Math" charset="0"/>
                            </a:rPr>
                          </m:ctrlPr>
                        </m:accPr>
                        <m:e>
                          <m:r>
                            <a:rPr lang="en-US" i="1">
                              <a:latin typeface="Cambria Math" charset="0"/>
                            </a:rPr>
                            <m:t>𝛽</m:t>
                          </m:r>
                          <m:r>
                            <a:rPr lang="en-US" i="1">
                              <a:latin typeface="Cambria Math" charset="0"/>
                            </a:rPr>
                            <m:t> </m:t>
                          </m:r>
                        </m:e>
                      </m:acc>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oMath>
                    <m:oMath xmlns:m="http://schemas.openxmlformats.org/officeDocument/2006/math">
                      <m:r>
                        <a:rPr lang="en-US" b="1" i="1" smtClean="0">
                          <a:latin typeface="Cambria Math" charset="0"/>
                          <a:ea typeface="Cambria Math" charset="0"/>
                          <a:cs typeface="Cambria Math" charset="0"/>
                        </a:rPr>
                        <m:t>𝑹</m:t>
                      </m:r>
                      <m:acc>
                        <m:accPr>
                          <m:chr m:val="̂"/>
                          <m:ctrlPr>
                            <a:rPr lang="en-US" b="1" i="1">
                              <a:latin typeface="Cambria Math" charset="0"/>
                            </a:rPr>
                          </m:ctrlPr>
                        </m:accPr>
                        <m:e>
                          <m:r>
                            <a:rPr lang="en-US" b="1" i="1">
                              <a:latin typeface="Cambria Math" charset="0"/>
                            </a:rPr>
                            <m:t>𝜷</m:t>
                          </m:r>
                          <m:r>
                            <a:rPr lang="en-US" b="1" i="1">
                              <a:latin typeface="Cambria Math" charset="0"/>
                            </a:rPr>
                            <m:t> </m:t>
                          </m:r>
                        </m:e>
                      </m:acc>
                      <m:r>
                        <a:rPr lang="en-US" b="1" i="1" smtClean="0">
                          <a:latin typeface="Cambria Math" charset="0"/>
                          <a:ea typeface="Cambria Math" charset="0"/>
                          <a:cs typeface="Cambria Math" charset="0"/>
                        </a:rPr>
                        <m:t>=</m:t>
                      </m:r>
                      <m:sSup>
                        <m:sSupPr>
                          <m:ctrlPr>
                            <a:rPr lang="en-US" b="1" i="1" smtClean="0">
                              <a:latin typeface="Cambria Math" charset="0"/>
                              <a:ea typeface="Cambria Math" charset="0"/>
                              <a:cs typeface="Cambria Math" charset="0"/>
                            </a:rPr>
                          </m:ctrlPr>
                        </m:sSupPr>
                        <m:e>
                          <m:r>
                            <a:rPr lang="en-US" b="1" i="1" smtClean="0">
                              <a:latin typeface="Cambria Math" charset="0"/>
                              <a:ea typeface="Cambria Math" charset="0"/>
                              <a:cs typeface="Cambria Math" charset="0"/>
                            </a:rPr>
                            <m:t>𝑸</m:t>
                          </m:r>
                        </m:e>
                        <m:sup>
                          <m:r>
                            <a:rPr lang="en-US" b="1" i="1" smtClean="0">
                              <a:latin typeface="Cambria Math" charset="0"/>
                              <a:ea typeface="Cambria Math" charset="0"/>
                              <a:cs typeface="Cambria Math" charset="0"/>
                            </a:rPr>
                            <m:t>𝑻</m:t>
                          </m:r>
                        </m:sup>
                      </m:sSup>
                      <m:r>
                        <a:rPr lang="en-US" b="1" i="1" smtClean="0">
                          <a:latin typeface="Cambria Math" charset="0"/>
                          <a:ea typeface="Cambria Math" charset="0"/>
                          <a:cs typeface="Cambria Math" charset="0"/>
                        </a:rPr>
                        <m:t>𝒚</m:t>
                      </m:r>
                    </m:oMath>
                  </m:oMathPara>
                </a14:m>
                <a:endParaRPr lang="en-US" b="1" i="1" dirty="0" smtClean="0">
                  <a:latin typeface="Cambria Math" charset="0"/>
                  <a:ea typeface="Cambria Math" charset="0"/>
                  <a:cs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93436" y="1600200"/>
                <a:ext cx="9782801" cy="4997152"/>
              </a:xfrm>
              <a:blipFill rotWithShape="0">
                <a:blip r:embed="rId11"/>
                <a:stretch>
                  <a:fillRect l="-1121" r="-436"/>
                </a:stretch>
              </a:blipFill>
            </p:spPr>
            <p:txBody>
              <a:bodyPr/>
              <a:lstStyle/>
              <a:p>
                <a:r>
                  <a:rPr lang="en-US">
                    <a:noFill/>
                  </a:rPr>
                  <a:t> </a:t>
                </a:r>
              </a:p>
            </p:txBody>
          </p:sp>
        </mc:Fallback>
      </mc:AlternateContent>
    </p:spTree>
    <p:extLst>
      <p:ext uri="{BB962C8B-B14F-4D97-AF65-F5344CB8AC3E}">
        <p14:creationId xmlns:p14="http://schemas.microsoft.com/office/powerpoint/2010/main" val="6776306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lvl="0"/>
                <a14:m>
                  <m:oMathPara xmlns:m="http://schemas.openxmlformats.org/officeDocument/2006/math">
                    <m:oMathParaPr>
                      <m:jc m:val="centerGroup"/>
                    </m:oMathParaPr>
                    <m:oMath xmlns:m="http://schemas.openxmlformats.org/officeDocument/2006/math">
                      <m:r>
                        <a:rPr lang="en-US" b="1" i="1">
                          <a:latin typeface="Cambria Math" charset="0"/>
                          <a:ea typeface="Cambria Math" charset="0"/>
                          <a:cs typeface="Cambria Math" charset="0"/>
                        </a:rPr>
                        <m:t>𝑹</m:t>
                      </m:r>
                      <m:acc>
                        <m:accPr>
                          <m:chr m:val="̂"/>
                          <m:ctrlPr>
                            <a:rPr lang="en-US" b="1" i="1">
                              <a:latin typeface="Cambria Math" charset="0"/>
                            </a:rPr>
                          </m:ctrlPr>
                        </m:accPr>
                        <m:e>
                          <m:r>
                            <a:rPr lang="en-US" b="1" i="1">
                              <a:latin typeface="Cambria Math" charset="0"/>
                            </a:rPr>
                            <m:t>𝜷</m:t>
                          </m:r>
                          <m:r>
                            <a:rPr lang="en-US" b="1" i="1">
                              <a:latin typeface="Cambria Math" charset="0"/>
                            </a:rPr>
                            <m:t> </m:t>
                          </m:r>
                        </m:e>
                      </m:acc>
                      <m:r>
                        <a:rPr lang="en-US" b="1" i="1">
                          <a:latin typeface="Cambria Math" charset="0"/>
                          <a:ea typeface="Cambria Math" charset="0"/>
                          <a:cs typeface="Cambria Math" charset="0"/>
                        </a:rPr>
                        <m:t>=</m:t>
                      </m:r>
                      <m:sSup>
                        <m:sSupPr>
                          <m:ctrlPr>
                            <a:rPr lang="en-US" b="1" i="1">
                              <a:latin typeface="Cambria Math" charset="0"/>
                              <a:ea typeface="Cambria Math" charset="0"/>
                              <a:cs typeface="Cambria Math" charset="0"/>
                            </a:rPr>
                          </m:ctrlPr>
                        </m:sSupPr>
                        <m:e>
                          <m:r>
                            <a:rPr lang="en-US" b="1" i="1">
                              <a:latin typeface="Cambria Math" charset="0"/>
                              <a:ea typeface="Cambria Math" charset="0"/>
                              <a:cs typeface="Cambria Math" charset="0"/>
                            </a:rPr>
                            <m:t>𝑸</m:t>
                          </m:r>
                        </m:e>
                        <m:sup>
                          <m:r>
                            <a:rPr lang="en-US" b="1" i="1">
                              <a:latin typeface="Cambria Math" charset="0"/>
                              <a:ea typeface="Cambria Math" charset="0"/>
                              <a:cs typeface="Cambria Math" charset="0"/>
                            </a:rPr>
                            <m:t>𝑻</m:t>
                          </m:r>
                        </m:sup>
                      </m:sSup>
                      <m:r>
                        <a:rPr lang="en-US" b="1" i="1">
                          <a:latin typeface="Cambria Math" charset="0"/>
                          <a:ea typeface="Cambria Math" charset="0"/>
                          <a:cs typeface="Cambria Math" charset="0"/>
                        </a:rPr>
                        <m:t>𝒚</m:t>
                      </m:r>
                    </m:oMath>
                  </m:oMathPara>
                </a14:m>
                <a:r>
                  <a:rPr lang="en-US" b="1" i="1" dirty="0">
                    <a:latin typeface="Cambria Math" charset="0"/>
                    <a:ea typeface="Cambria Math" charset="0"/>
                    <a:cs typeface="Cambria Math" charset="0"/>
                  </a:rPr>
                  <a:t/>
                </a:r>
                <a:br>
                  <a:rPr lang="en-US" b="1" i="1" dirty="0">
                    <a:latin typeface="Cambria Math" charset="0"/>
                    <a:ea typeface="Cambria Math" charset="0"/>
                    <a:cs typeface="Cambria Math" charset="0"/>
                  </a:rPr>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At this point it is trivial to solve for </a:t>
                </a:r>
                <a14:m>
                  <m:oMath xmlns:m="http://schemas.openxmlformats.org/officeDocument/2006/math">
                    <m:acc>
                      <m:accPr>
                        <m:chr m:val="̂"/>
                        <m:ctrlPr>
                          <a:rPr lang="en-US" b="1" i="1">
                            <a:latin typeface="Cambria Math" charset="0"/>
                          </a:rPr>
                        </m:ctrlPr>
                      </m:accPr>
                      <m:e>
                        <m:r>
                          <a:rPr lang="en-US" b="1" i="1">
                            <a:latin typeface="Cambria Math" charset="0"/>
                          </a:rPr>
                          <m:t>𝜷</m:t>
                        </m:r>
                        <m:r>
                          <a:rPr lang="en-US" b="1" i="1">
                            <a:latin typeface="Cambria Math" charset="0"/>
                          </a:rPr>
                          <m:t> </m:t>
                        </m:r>
                      </m:e>
                    </m:acc>
                  </m:oMath>
                </a14:m>
                <a:r>
                  <a:rPr lang="en-US" dirty="0" smtClean="0"/>
                  <a:t> because R is an upper triangular matrix.</a:t>
                </a:r>
              </a:p>
              <a:p>
                <a:endParaRPr lang="en-US" dirty="0" smtClean="0"/>
              </a:p>
              <a:p>
                <a14:m>
                  <m:oMath xmlns:m="http://schemas.openxmlformats.org/officeDocument/2006/math">
                    <m:d>
                      <m:dPr>
                        <m:begChr m:val="["/>
                        <m:endChr m:val="]"/>
                        <m:ctrlPr>
                          <a:rPr lang="uk-UA" i="1" smtClean="0">
                            <a:latin typeface="Cambria Math" charset="0"/>
                          </a:rPr>
                        </m:ctrlPr>
                      </m:dPr>
                      <m:e>
                        <m:m>
                          <m:mPr>
                            <m:mcs>
                              <m:mc>
                                <m:mcPr>
                                  <m:count m:val="3"/>
                                  <m:mcJc m:val="center"/>
                                </m:mcPr>
                              </m:mc>
                            </m:mcs>
                            <m:ctrlPr>
                              <a:rPr lang="uk-UA" i="1" smtClean="0">
                                <a:latin typeface="Cambria Math" charset="0"/>
                              </a:rPr>
                            </m:ctrlPr>
                          </m:mPr>
                          <m:mr>
                            <m:e>
                              <m:sSub>
                                <m:sSubPr>
                                  <m:ctrlPr>
                                    <a:rPr lang="en-US" b="0" i="1" smtClean="0">
                                      <a:latin typeface="Cambria Math" charset="0"/>
                                    </a:rPr>
                                  </m:ctrlPr>
                                </m:sSubPr>
                                <m:e>
                                  <m:r>
                                    <m:rPr>
                                      <m:brk m:alnAt="7"/>
                                    </m:rPr>
                                    <a:rPr lang="en-US" b="0" i="1" smtClean="0">
                                      <a:latin typeface="Cambria Math" charset="0"/>
                                    </a:rPr>
                                    <m:t>𝑟</m:t>
                                  </m:r>
                                </m:e>
                                <m:sub>
                                  <m:r>
                                    <m:rPr>
                                      <m:brk m:alnAt="7"/>
                                    </m:rPr>
                                    <a:rPr lang="en-US" b="0" i="1" smtClean="0">
                                      <a:latin typeface="Cambria Math" charset="0"/>
                                    </a:rPr>
                                    <m:t>1</m:t>
                                  </m:r>
                                  <m:r>
                                    <a:rPr lang="en-US" b="0" i="1" smtClean="0">
                                      <a:latin typeface="Cambria Math" charset="0"/>
                                    </a:rPr>
                                    <m:t>,1</m:t>
                                  </m:r>
                                </m:sub>
                              </m:sSub>
                            </m:e>
                            <m:e>
                              <m:r>
                                <a:rPr lang="uk-UA" i="1" smtClean="0">
                                  <a:latin typeface="Cambria Math" charset="0"/>
                                </a:rPr>
                                <m:t>⋯</m:t>
                              </m:r>
                            </m:e>
                            <m:e>
                              <m:sSub>
                                <m:sSubPr>
                                  <m:ctrlPr>
                                    <a:rPr lang="en-US" b="0" i="1" smtClean="0">
                                      <a:latin typeface="Cambria Math" charset="0"/>
                                    </a:rPr>
                                  </m:ctrlPr>
                                </m:sSubPr>
                                <m:e>
                                  <m:r>
                                    <a:rPr lang="en-US" b="0" i="1" smtClean="0">
                                      <a:latin typeface="Cambria Math" charset="0"/>
                                    </a:rPr>
                                    <m:t>𝑟</m:t>
                                  </m:r>
                                </m:e>
                                <m:sub>
                                  <m:r>
                                    <a:rPr lang="en-US" b="0" i="1" smtClean="0">
                                      <a:latin typeface="Cambria Math" charset="0"/>
                                    </a:rPr>
                                    <m:t>1,</m:t>
                                  </m:r>
                                  <m:r>
                                    <a:rPr lang="en-US" b="0" i="1" smtClean="0">
                                      <a:latin typeface="Cambria Math" charset="0"/>
                                    </a:rPr>
                                    <m:t>𝑝</m:t>
                                  </m:r>
                                </m:sub>
                              </m:sSub>
                            </m:e>
                          </m:mr>
                          <m:mr>
                            <m:e>
                              <m:r>
                                <a:rPr lang="uk-UA" i="1" smtClean="0">
                                  <a:latin typeface="Cambria Math" charset="0"/>
                                </a:rPr>
                                <m:t>⋮</m:t>
                              </m:r>
                            </m:e>
                            <m:e>
                              <m:r>
                                <a:rPr lang="uk-UA" i="1" smtClean="0">
                                  <a:latin typeface="Cambria Math" charset="0"/>
                                </a:rPr>
                                <m:t>⋱</m:t>
                              </m:r>
                            </m:e>
                            <m:e>
                              <m:r>
                                <a:rPr lang="uk-UA" i="1" smtClean="0">
                                  <a:latin typeface="Cambria Math" charset="0"/>
                                </a:rPr>
                                <m:t>⋮</m:t>
                              </m:r>
                            </m:e>
                          </m:mr>
                          <m:mr>
                            <m:e>
                              <m:r>
                                <a:rPr lang="en-US" b="0" i="1" smtClean="0">
                                  <a:latin typeface="Cambria Math" charset="0"/>
                                </a:rPr>
                                <m:t>0</m:t>
                              </m:r>
                            </m:e>
                            <m:e>
                              <m:r>
                                <a:rPr lang="uk-UA" i="1" smtClean="0">
                                  <a:latin typeface="Cambria Math" charset="0"/>
                                </a:rPr>
                                <m:t>⋯</m:t>
                              </m:r>
                            </m:e>
                            <m:e>
                              <m:sSub>
                                <m:sSubPr>
                                  <m:ctrlPr>
                                    <a:rPr lang="en-US" b="0" i="1" smtClean="0">
                                      <a:latin typeface="Cambria Math" charset="0"/>
                                    </a:rPr>
                                  </m:ctrlPr>
                                </m:sSubPr>
                                <m:e>
                                  <m:r>
                                    <a:rPr lang="en-US" b="0" i="1" smtClean="0">
                                      <a:latin typeface="Cambria Math" charset="0"/>
                                    </a:rPr>
                                    <m:t>𝑟</m:t>
                                  </m:r>
                                </m:e>
                                <m:sub>
                                  <m:r>
                                    <a:rPr lang="en-US" b="0" i="1" smtClean="0">
                                      <a:latin typeface="Cambria Math" charset="0"/>
                                    </a:rPr>
                                    <m:t>𝑛</m:t>
                                  </m:r>
                                  <m:r>
                                    <a:rPr lang="en-US" b="0" i="1" smtClean="0">
                                      <a:latin typeface="Cambria Math" charset="0"/>
                                    </a:rPr>
                                    <m:t>,</m:t>
                                  </m:r>
                                  <m:r>
                                    <a:rPr lang="en-US" b="0" i="1" smtClean="0">
                                      <a:latin typeface="Cambria Math" charset="0"/>
                                    </a:rPr>
                                    <m:t>𝑝</m:t>
                                  </m:r>
                                </m:sub>
                              </m:sSub>
                            </m:e>
                          </m:mr>
                        </m:m>
                      </m:e>
                    </m:d>
                    <m:r>
                      <a:rPr lang="en-US" b="0" i="0" smtClean="0">
                        <a:latin typeface="Cambria Math" charset="0"/>
                      </a:rPr>
                      <m:t>∗</m:t>
                    </m:r>
                    <m:d>
                      <m:dPr>
                        <m:begChr m:val="["/>
                        <m:endChr m:val="]"/>
                        <m:ctrlPr>
                          <a:rPr lang="uk-UA" i="1" dirty="0">
                            <a:latin typeface="Cambria Math" charset="0"/>
                          </a:rPr>
                        </m:ctrlPr>
                      </m:dPr>
                      <m:e>
                        <m:m>
                          <m:mPr>
                            <m:mcs>
                              <m:mc>
                                <m:mcPr>
                                  <m:count m:val="1"/>
                                  <m:mcJc m:val="center"/>
                                </m:mcPr>
                              </m:mc>
                            </m:mcs>
                            <m:ctrlPr>
                              <a:rPr lang="uk-UA" i="1" dirty="0">
                                <a:latin typeface="Cambria Math" charset="0"/>
                              </a:rPr>
                            </m:ctrlPr>
                          </m:mPr>
                          <m:mr>
                            <m:e>
                              <m:eqArr>
                                <m:eqArrPr>
                                  <m:ctrlPr>
                                    <a:rPr lang="en-US" i="1" dirty="0">
                                      <a:latin typeface="Cambria Math" charset="0"/>
                                    </a:rPr>
                                  </m:ctrlPr>
                                </m:eqArrPr>
                                <m:e>
                                  <m:sSub>
                                    <m:sSubPr>
                                      <m:ctrlPr>
                                        <a:rPr lang="en-US" i="1" dirty="0">
                                          <a:latin typeface="Cambria Math" charset="0"/>
                                        </a:rPr>
                                      </m:ctrlPr>
                                    </m:sSubPr>
                                    <m:e>
                                      <m:r>
                                        <a:rPr lang="en-US" i="1" dirty="0">
                                          <a:latin typeface="Cambria Math" charset="0"/>
                                        </a:rPr>
                                        <m:t>𝛽</m:t>
                                      </m:r>
                                    </m:e>
                                    <m:sub>
                                      <m:r>
                                        <a:rPr lang="en-US" i="1" dirty="0">
                                          <a:latin typeface="Cambria Math" charset="0"/>
                                        </a:rPr>
                                        <m:t>0</m:t>
                                      </m:r>
                                    </m:sub>
                                  </m:sSub>
                                </m:e>
                                <m:e>
                                  <m:sSub>
                                    <m:sSubPr>
                                      <m:ctrlPr>
                                        <a:rPr lang="en-US" i="1" dirty="0">
                                          <a:latin typeface="Cambria Math" charset="0"/>
                                        </a:rPr>
                                      </m:ctrlPr>
                                    </m:sSubPr>
                                    <m:e>
                                      <m:r>
                                        <a:rPr lang="en-US" i="1" dirty="0">
                                          <a:latin typeface="Cambria Math" charset="0"/>
                                        </a:rPr>
                                        <m:t>𝛽</m:t>
                                      </m:r>
                                    </m:e>
                                    <m:sub>
                                      <m:r>
                                        <a:rPr lang="en-US" i="1" dirty="0">
                                          <a:latin typeface="Cambria Math" charset="0"/>
                                        </a:rPr>
                                        <m:t>1</m:t>
                                      </m:r>
                                    </m:sub>
                                  </m:sSub>
                                </m:e>
                              </m:eqArr>
                            </m:e>
                          </m:mr>
                          <m:mr>
                            <m:e>
                              <m:r>
                                <a:rPr lang="uk-UA" i="1" dirty="0">
                                  <a:latin typeface="Cambria Math" charset="0"/>
                                </a:rPr>
                                <m:t>⋮</m:t>
                              </m:r>
                            </m:e>
                          </m:mr>
                          <m:mr>
                            <m:e>
                              <m:sSub>
                                <m:sSubPr>
                                  <m:ctrlPr>
                                    <a:rPr lang="en-US" i="1" dirty="0">
                                      <a:latin typeface="Cambria Math" charset="0"/>
                                    </a:rPr>
                                  </m:ctrlPr>
                                </m:sSubPr>
                                <m:e>
                                  <m:r>
                                    <a:rPr lang="en-US" i="1" dirty="0">
                                      <a:latin typeface="Cambria Math" charset="0"/>
                                    </a:rPr>
                                    <m:t>𝛽</m:t>
                                  </m:r>
                                </m:e>
                                <m:sub>
                                  <m:r>
                                    <a:rPr lang="en-US" i="1" dirty="0">
                                      <a:latin typeface="Cambria Math" charset="0"/>
                                    </a:rPr>
                                    <m:t>𝑝</m:t>
                                  </m:r>
                                </m:sub>
                              </m:sSub>
                            </m:e>
                          </m:mr>
                        </m:m>
                      </m:e>
                    </m:d>
                    <m:r>
                      <a:rPr lang="en-US" b="0" i="1" dirty="0" smtClean="0">
                        <a:latin typeface="Cambria Math" charset="0"/>
                      </a:rPr>
                      <m:t>=</m:t>
                    </m:r>
                    <m:d>
                      <m:dPr>
                        <m:begChr m:val="["/>
                        <m:endChr m:val="]"/>
                        <m:ctrlPr>
                          <a:rPr lang="uk-UA" i="1" dirty="0">
                            <a:latin typeface="Cambria Math" charset="0"/>
                          </a:rPr>
                        </m:ctrlPr>
                      </m:dPr>
                      <m:e>
                        <m:m>
                          <m:mPr>
                            <m:mcs>
                              <m:mc>
                                <m:mcPr>
                                  <m:count m:val="1"/>
                                  <m:mcJc m:val="center"/>
                                </m:mcPr>
                              </m:mc>
                            </m:mcs>
                            <m:ctrlPr>
                              <a:rPr lang="uk-UA" i="1" dirty="0">
                                <a:latin typeface="Cambria Math" charset="0"/>
                              </a:rPr>
                            </m:ctrlPr>
                          </m:mPr>
                          <m:mr>
                            <m:e>
                              <m:eqArr>
                                <m:eqArrPr>
                                  <m:ctrlPr>
                                    <a:rPr lang="en-US" i="1" dirty="0">
                                      <a:latin typeface="Cambria Math" charset="0"/>
                                    </a:rPr>
                                  </m:ctrlPr>
                                </m:eqArrPr>
                                <m:e>
                                  <m:sSub>
                                    <m:sSubPr>
                                      <m:ctrlPr>
                                        <a:rPr lang="en-US" i="1" dirty="0">
                                          <a:latin typeface="Cambria Math" charset="0"/>
                                        </a:rPr>
                                      </m:ctrlPr>
                                    </m:sSubPr>
                                    <m:e>
                                      <m:r>
                                        <a:rPr lang="en-US" b="0" i="1" dirty="0" smtClean="0">
                                          <a:latin typeface="Cambria Math" charset="0"/>
                                        </a:rPr>
                                        <m:t>𝑐𝑜𝑛𝑠𝑡</m:t>
                                      </m:r>
                                    </m:e>
                                    <m:sub>
                                      <m:r>
                                        <a:rPr lang="en-US" i="1" dirty="0">
                                          <a:latin typeface="Cambria Math" charset="0"/>
                                        </a:rPr>
                                        <m:t>0</m:t>
                                      </m:r>
                                    </m:sub>
                                  </m:sSub>
                                </m:e>
                                <m:e>
                                  <m:sSub>
                                    <m:sSubPr>
                                      <m:ctrlPr>
                                        <a:rPr lang="en-US" i="1" dirty="0">
                                          <a:latin typeface="Cambria Math" charset="0"/>
                                        </a:rPr>
                                      </m:ctrlPr>
                                    </m:sSubPr>
                                    <m:e>
                                      <m:r>
                                        <a:rPr lang="en-US" b="0" i="1" dirty="0" smtClean="0">
                                          <a:latin typeface="Cambria Math" charset="0"/>
                                        </a:rPr>
                                        <m:t>𝑐𝑜𝑛𝑠𝑡</m:t>
                                      </m:r>
                                    </m:e>
                                    <m:sub>
                                      <m:r>
                                        <a:rPr lang="en-US" i="1" dirty="0">
                                          <a:latin typeface="Cambria Math" charset="0"/>
                                        </a:rPr>
                                        <m:t>1</m:t>
                                      </m:r>
                                    </m:sub>
                                  </m:sSub>
                                </m:e>
                              </m:eqArr>
                            </m:e>
                          </m:mr>
                          <m:mr>
                            <m:e>
                              <m:r>
                                <a:rPr lang="uk-UA" i="1" dirty="0">
                                  <a:latin typeface="Cambria Math" charset="0"/>
                                </a:rPr>
                                <m:t>⋮</m:t>
                              </m:r>
                            </m:e>
                          </m:mr>
                          <m:mr>
                            <m:e>
                              <m:sSub>
                                <m:sSubPr>
                                  <m:ctrlPr>
                                    <a:rPr lang="en-US" i="1" dirty="0">
                                      <a:latin typeface="Cambria Math" charset="0"/>
                                    </a:rPr>
                                  </m:ctrlPr>
                                </m:sSubPr>
                                <m:e>
                                  <m:r>
                                    <a:rPr lang="en-US" b="0" i="1" dirty="0" smtClean="0">
                                      <a:latin typeface="Cambria Math" charset="0"/>
                                    </a:rPr>
                                    <m:t>𝑐𝑜𝑛𝑠𝑡</m:t>
                                  </m:r>
                                </m:e>
                                <m:sub>
                                  <m:r>
                                    <a:rPr lang="en-US" i="1" dirty="0">
                                      <a:latin typeface="Cambria Math" charset="0"/>
                                    </a:rPr>
                                    <m:t>𝑝</m:t>
                                  </m:r>
                                </m:sub>
                              </m:sSub>
                            </m:e>
                          </m:mr>
                        </m:m>
                      </m:e>
                    </m:d>
                  </m:oMath>
                </a14:m>
                <a:endParaRPr lang="en-US" b="0" dirty="0" smtClean="0"/>
              </a:p>
              <a:p>
                <a:r>
                  <a:rPr lang="en-US" b="1" dirty="0" smtClean="0"/>
                  <a:t>QR Factorization</a:t>
                </a:r>
                <a:r>
                  <a:rPr lang="en-US" dirty="0" smtClean="0"/>
                  <a:t> simplified the process but it’s still tedious (this is how the “</a:t>
                </a:r>
                <a:r>
                  <a:rPr lang="en-US" b="1" dirty="0" smtClean="0"/>
                  <a:t>lm</a:t>
                </a:r>
                <a:r>
                  <a:rPr lang="en-US" dirty="0" smtClean="0"/>
                  <a:t>” routine is implemented in R with C and Fortran calls underneath)</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433" t="-2933" b="-1333"/>
                </a:stretch>
              </a:blipFill>
            </p:spPr>
            <p:txBody>
              <a:bodyPr/>
              <a:lstStyle/>
              <a:p>
                <a:r>
                  <a:rPr lang="en-US">
                    <a:noFill/>
                  </a:rPr>
                  <a:t> </a:t>
                </a:r>
              </a:p>
            </p:txBody>
          </p:sp>
        </mc:Fallback>
      </mc:AlternateContent>
    </p:spTree>
    <p:extLst>
      <p:ext uri="{BB962C8B-B14F-4D97-AF65-F5344CB8AC3E}">
        <p14:creationId xmlns:p14="http://schemas.microsoft.com/office/powerpoint/2010/main" val="1186228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Multiple linear regression ?</a:t>
            </a:r>
            <a:endParaRPr lang="en-US" dirty="0"/>
          </a:p>
        </p:txBody>
      </p:sp>
      <p:sp>
        <p:nvSpPr>
          <p:cNvPr id="3" name="Content Placeholder 2"/>
          <p:cNvSpPr>
            <a:spLocks noGrp="1"/>
          </p:cNvSpPr>
          <p:nvPr>
            <p:ph idx="1"/>
          </p:nvPr>
        </p:nvSpPr>
        <p:spPr/>
        <p:txBody>
          <a:bodyPr/>
          <a:lstStyle/>
          <a:p>
            <a:r>
              <a:rPr lang="en-US" dirty="0" smtClean="0"/>
              <a:t>Operations for linear algebra must be implemented :</a:t>
            </a:r>
          </a:p>
          <a:p>
            <a:pPr lvl="1"/>
            <a:r>
              <a:rPr lang="en-US" dirty="0" smtClean="0"/>
              <a:t>Matrix/vector multiplication</a:t>
            </a:r>
          </a:p>
          <a:p>
            <a:pPr lvl="1"/>
            <a:r>
              <a:rPr lang="en-US" dirty="0" smtClean="0"/>
              <a:t>Matrix inverse/pseudo-inverse</a:t>
            </a:r>
          </a:p>
          <a:p>
            <a:pPr lvl="1"/>
            <a:r>
              <a:rPr lang="en-US" dirty="0" smtClean="0"/>
              <a:t>Matrix factorization like SVD, QR, </a:t>
            </a:r>
            <a:r>
              <a:rPr lang="en-US" dirty="0" err="1" smtClean="0"/>
              <a:t>Cholesky</a:t>
            </a:r>
            <a:r>
              <a:rPr lang="en-US" dirty="0" smtClean="0"/>
              <a:t>, Gauss-Jordan</a:t>
            </a:r>
          </a:p>
          <a:p>
            <a:pPr lvl="1"/>
            <a:r>
              <a:rPr lang="en-US" dirty="0" smtClean="0"/>
              <a:t>Too much number crunching for an engine which has different purpose, it’s far away from FORTRAN!</a:t>
            </a:r>
          </a:p>
          <a:p>
            <a:r>
              <a:rPr lang="en-US" dirty="0" smtClean="0"/>
              <a:t>Even C++ Boost’s library for basic linear algebra (BLAS) does a poor job in comparison to MATLAB.</a:t>
            </a:r>
          </a:p>
        </p:txBody>
      </p:sp>
    </p:spTree>
    <p:extLst>
      <p:ext uri="{BB962C8B-B14F-4D97-AF65-F5344CB8AC3E}">
        <p14:creationId xmlns:p14="http://schemas.microsoft.com/office/powerpoint/2010/main" val="189253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Logistic Regression ?	</a:t>
            </a:r>
            <a:endParaRPr lang="en-US" dirty="0"/>
          </a:p>
        </p:txBody>
      </p:sp>
      <p:sp>
        <p:nvSpPr>
          <p:cNvPr id="3" name="Content Placeholder 2"/>
          <p:cNvSpPr>
            <a:spLocks noGrp="1"/>
          </p:cNvSpPr>
          <p:nvPr>
            <p:ph idx="1"/>
          </p:nvPr>
        </p:nvSpPr>
        <p:spPr/>
        <p:txBody>
          <a:bodyPr>
            <a:normAutofit fontScale="92500" lnSpcReduction="10000"/>
          </a:bodyPr>
          <a:lstStyle/>
          <a:p>
            <a:r>
              <a:rPr lang="en-US" dirty="0"/>
              <a:t>To predict an outcome variable that is categorical from predictor variables that are continuous and/or categorical </a:t>
            </a:r>
          </a:p>
          <a:p>
            <a:r>
              <a:rPr lang="en-US" dirty="0"/>
              <a:t> Used because having a categorical outcome variable violates the assumption of linearity in normal regression </a:t>
            </a:r>
          </a:p>
          <a:p>
            <a:r>
              <a:rPr lang="en-US" dirty="0"/>
              <a:t>The only “real” limitation for logistic regression is that the outcome variable must be </a:t>
            </a:r>
            <a:r>
              <a:rPr lang="en-US" dirty="0" smtClean="0"/>
              <a:t>discrete</a:t>
            </a:r>
            <a:endParaRPr lang="en-US" dirty="0"/>
          </a:p>
          <a:p>
            <a:r>
              <a:rPr lang="en-US" dirty="0" smtClean="0"/>
              <a:t>Logistic </a:t>
            </a:r>
            <a:r>
              <a:rPr lang="en-US" dirty="0"/>
              <a:t>regression deals with this problem by using a logarithmic transformation on the outcome variable which allow us to model a nonlinear association in a linear way </a:t>
            </a:r>
          </a:p>
          <a:p>
            <a:r>
              <a:rPr lang="en-US" dirty="0"/>
              <a:t>It expresses the linear regression equation in logarithmic terms (called the </a:t>
            </a:r>
            <a:r>
              <a:rPr lang="en-US" i="1" dirty="0"/>
              <a:t>logit</a:t>
            </a:r>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381083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Use Cases</a:t>
            </a:r>
            <a:endParaRPr lang="en-US" dirty="0"/>
          </a:p>
        </p:txBody>
      </p:sp>
      <p:sp>
        <p:nvSpPr>
          <p:cNvPr id="3" name="Content Placeholder 2"/>
          <p:cNvSpPr>
            <a:spLocks noGrp="1"/>
          </p:cNvSpPr>
          <p:nvPr>
            <p:ph idx="1"/>
          </p:nvPr>
        </p:nvSpPr>
        <p:spPr/>
        <p:txBody>
          <a:bodyPr/>
          <a:lstStyle/>
          <a:p>
            <a:r>
              <a:rPr lang="en-US" dirty="0" smtClean="0"/>
              <a:t>Google uses it to classify spam or not spam email</a:t>
            </a:r>
          </a:p>
          <a:p>
            <a:r>
              <a:rPr lang="en-US" dirty="0" smtClean="0"/>
              <a:t>Is a loan good for you or bad?</a:t>
            </a:r>
          </a:p>
          <a:p>
            <a:r>
              <a:rPr lang="en-US" dirty="0" smtClean="0"/>
              <a:t>Will my political candidate win the election?</a:t>
            </a:r>
          </a:p>
          <a:p>
            <a:r>
              <a:rPr lang="en-US" dirty="0" smtClean="0"/>
              <a:t>Will this user buy a monthly Netflix subscription?</a:t>
            </a:r>
          </a:p>
          <a:p>
            <a:r>
              <a:rPr lang="en-US" dirty="0" smtClean="0"/>
              <a:t>Will the prescribed drugs have the desired effect?</a:t>
            </a:r>
          </a:p>
          <a:p>
            <a:r>
              <a:rPr lang="en-US" dirty="0" smtClean="0"/>
              <a:t>Should this bank transaction be classified as a fraud?</a:t>
            </a:r>
            <a:endParaRPr lang="en-US" dirty="0"/>
          </a:p>
        </p:txBody>
      </p:sp>
    </p:spTree>
    <p:extLst>
      <p:ext uri="{BB962C8B-B14F-4D97-AF65-F5344CB8AC3E}">
        <p14:creationId xmlns:p14="http://schemas.microsoft.com/office/powerpoint/2010/main" val="20662327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 instead of Logistic Regression ?</a:t>
            </a:r>
          </a:p>
        </p:txBody>
      </p:sp>
      <p:sp>
        <p:nvSpPr>
          <p:cNvPr id="3" name="Content Placeholder 2"/>
          <p:cNvSpPr>
            <a:spLocks noGrp="1"/>
          </p:cNvSpPr>
          <p:nvPr>
            <p:ph idx="1"/>
          </p:nvPr>
        </p:nvSpPr>
        <p:spPr/>
        <p:txBody>
          <a:bodyPr/>
          <a:lstStyle/>
          <a:p>
            <a:r>
              <a:rPr lang="en-US" dirty="0" smtClean="0"/>
              <a:t>Maybe we could solve the problem mathematically only using Linear Regression for classification ? and that will spare us a lot of complexity.</a:t>
            </a:r>
          </a:p>
          <a:p>
            <a:r>
              <a:rPr lang="en-US" dirty="0"/>
              <a:t>We would like to classify our input into 2 categories : either a 0 or 1 (ex: 0 </a:t>
            </a:r>
            <a:r>
              <a:rPr lang="en-US" dirty="0">
                <a:sym typeface="Wingdings"/>
              </a:rPr>
              <a:t> No, 1  Yes)</a:t>
            </a:r>
            <a:endParaRPr lang="en-US" dirty="0"/>
          </a:p>
          <a:p>
            <a:endParaRPr lang="en-US" dirty="0"/>
          </a:p>
          <a:p>
            <a:endParaRPr lang="en-US" dirty="0"/>
          </a:p>
        </p:txBody>
      </p:sp>
    </p:spTree>
    <p:extLst>
      <p:ext uri="{BB962C8B-B14F-4D97-AF65-F5344CB8AC3E}">
        <p14:creationId xmlns:p14="http://schemas.microsoft.com/office/powerpoint/2010/main" val="11720577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purpose of this presentation?</a:t>
            </a:r>
            <a:endParaRPr lang="en-US" dirty="0"/>
          </a:p>
        </p:txBody>
      </p:sp>
      <p:sp>
        <p:nvSpPr>
          <p:cNvPr id="3" name="Content Placeholder 2"/>
          <p:cNvSpPr>
            <a:spLocks noGrp="1"/>
          </p:cNvSpPr>
          <p:nvPr>
            <p:ph idx="1"/>
          </p:nvPr>
        </p:nvSpPr>
        <p:spPr/>
        <p:txBody>
          <a:bodyPr/>
          <a:lstStyle/>
          <a:p>
            <a:r>
              <a:rPr lang="en-US" dirty="0" smtClean="0"/>
              <a:t>To show if linear or logistic regression is possible with SQL and to provide their implementation</a:t>
            </a:r>
          </a:p>
          <a:p>
            <a:r>
              <a:rPr lang="en-US" dirty="0" smtClean="0"/>
              <a:t>To provide enough arguments whether an SQL implementation of these regressions is worth or not</a:t>
            </a:r>
          </a:p>
          <a:p>
            <a:r>
              <a:rPr lang="en-US" dirty="0" smtClean="0"/>
              <a:t>When </a:t>
            </a:r>
            <a:r>
              <a:rPr lang="en-US" dirty="0"/>
              <a:t>is it worth to </a:t>
            </a:r>
            <a:r>
              <a:rPr lang="en-US" dirty="0" smtClean="0"/>
              <a:t>perform any </a:t>
            </a:r>
            <a:r>
              <a:rPr lang="en-US" dirty="0"/>
              <a:t>numerical calculations on the database side.</a:t>
            </a:r>
          </a:p>
          <a:p>
            <a:endParaRPr lang="en-US" dirty="0"/>
          </a:p>
        </p:txBody>
      </p:sp>
    </p:spTree>
    <p:extLst>
      <p:ext uri="{BB962C8B-B14F-4D97-AF65-F5344CB8AC3E}">
        <p14:creationId xmlns:p14="http://schemas.microsoft.com/office/powerpoint/2010/main" val="10559127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Linear </a:t>
            </a:r>
            <a:r>
              <a:rPr lang="en-US" dirty="0"/>
              <a:t>R</a:t>
            </a:r>
            <a:r>
              <a:rPr lang="en-US" dirty="0" smtClean="0"/>
              <a:t>egression instead of </a:t>
            </a:r>
            <a:r>
              <a:rPr lang="en-US" dirty="0"/>
              <a:t>L</a:t>
            </a:r>
            <a:r>
              <a:rPr lang="en-US" dirty="0" smtClean="0"/>
              <a:t>ogistic Regression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9335" y="1657835"/>
                <a:ext cx="9782801" cy="4572000"/>
              </a:xfrm>
            </p:spPr>
            <p:txBody>
              <a:bodyPr/>
              <a:lstStyle/>
              <a:p>
                <a:r>
                  <a:rPr lang="en-US" dirty="0" smtClean="0"/>
                  <a:t>Assume if </a:t>
                </a:r>
                <a14:m>
                  <m:oMath xmlns:m="http://schemas.openxmlformats.org/officeDocument/2006/math">
                    <m:d>
                      <m:dPr>
                        <m:begChr m:val="{"/>
                        <m:endChr m:val=""/>
                        <m:ctrlPr>
                          <a:rPr lang="mr-IN" i="1" smtClean="0">
                            <a:latin typeface="Cambria Math" charset="0"/>
                          </a:rPr>
                        </m:ctrlPr>
                      </m:dPr>
                      <m:e>
                        <m:eqArr>
                          <m:eqArrPr>
                            <m:ctrlPr>
                              <a:rPr lang="mr-IN" i="1" smtClean="0">
                                <a:latin typeface="Cambria Math" charset="0"/>
                              </a:rPr>
                            </m:ctrlPr>
                          </m:eqArrPr>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≥0.</m:t>
                            </m:r>
                            <m:r>
                              <a:rPr lang="en-US" b="0" i="1" smtClean="0">
                                <a:latin typeface="Cambria Math" charset="0"/>
                              </a:rPr>
                              <m:t>5→</m:t>
                            </m:r>
                            <m:r>
                              <a:rPr lang="en-US" b="0" i="1" smtClean="0">
                                <a:latin typeface="Cambria Math" charset="0"/>
                              </a:rPr>
                              <m:t>𝑦</m:t>
                            </m:r>
                            <m:r>
                              <a:rPr lang="en-US" b="0" i="1" smtClean="0">
                                <a:latin typeface="Cambria Math" charset="0"/>
                              </a:rPr>
                              <m:t>=1</m:t>
                            </m:r>
                          </m:e>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b="0" i="1" smtClean="0">
                                <a:latin typeface="Cambria Math" charset="0"/>
                              </a:rPr>
                              <m:t>&lt;</m:t>
                            </m:r>
                            <m:r>
                              <a:rPr lang="en-US" i="1">
                                <a:latin typeface="Cambria Math" charset="0"/>
                              </a:rPr>
                              <m:t>0.5</m:t>
                            </m:r>
                            <m:r>
                              <a:rPr lang="en-US" b="0" i="1" smtClean="0">
                                <a:latin typeface="Cambria Math" charset="0"/>
                              </a:rPr>
                              <m:t>→</m:t>
                            </m:r>
                            <m:r>
                              <a:rPr lang="en-US" b="0" i="1" smtClean="0">
                                <a:latin typeface="Cambria Math" charset="0"/>
                              </a:rPr>
                              <m:t>𝑦</m:t>
                            </m:r>
                            <m:r>
                              <a:rPr lang="en-US" b="0" i="1" smtClean="0">
                                <a:latin typeface="Cambria Math" charset="0"/>
                              </a:rPr>
                              <m:t>=0</m:t>
                            </m:r>
                          </m:e>
                        </m:eqArr>
                      </m:e>
                    </m:d>
                  </m:oMath>
                </a14:m>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It doesn’t look that unreasonable until</a:t>
                </a:r>
                <a:r>
                  <a:rPr lang="mr-I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9335" y="1657835"/>
                <a:ext cx="9782801" cy="4572000"/>
              </a:xfrm>
              <a:blipFill rotWithShape="0">
                <a:blip r:embed="rId3"/>
                <a:stretch>
                  <a:fillRect l="-1495" b="-1867"/>
                </a:stretch>
              </a:blipFill>
            </p:spPr>
            <p:txBody>
              <a:bodyPr/>
              <a:lstStyle/>
              <a:p>
                <a:r>
                  <a:rPr lang="en-US">
                    <a:noFill/>
                  </a:rPr>
                  <a:t> </a:t>
                </a:r>
              </a:p>
            </p:txBody>
          </p:sp>
        </mc:Fallback>
      </mc:AlternateContent>
      <p:sp>
        <p:nvSpPr>
          <p:cNvPr id="4" name="Line 17"/>
          <p:cNvSpPr>
            <a:spLocks noChangeShapeType="1"/>
          </p:cNvSpPr>
          <p:nvPr/>
        </p:nvSpPr>
        <p:spPr bwMode="auto">
          <a:xfrm>
            <a:off x="3790156" y="3396308"/>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18"/>
          <p:cNvSpPr>
            <a:spLocks noChangeShapeType="1"/>
          </p:cNvSpPr>
          <p:nvPr/>
        </p:nvSpPr>
        <p:spPr bwMode="auto">
          <a:xfrm flipH="1">
            <a:off x="3635156" y="3076238"/>
            <a:ext cx="3786040" cy="1795395"/>
          </a:xfrm>
          <a:prstGeom prst="line">
            <a:avLst/>
          </a:prstGeom>
          <a:noFill/>
          <a:ln w="28575">
            <a:solidFill>
              <a:schemeClr val="accent5">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Oval 24"/>
          <p:cNvSpPr>
            <a:spLocks noChangeArrowheads="1"/>
          </p:cNvSpPr>
          <p:nvPr/>
        </p:nvSpPr>
        <p:spPr bwMode="auto">
          <a:xfrm rot="14317620">
            <a:off x="3882790" y="4801247"/>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Oval 25"/>
          <p:cNvSpPr>
            <a:spLocks noChangeArrowheads="1"/>
          </p:cNvSpPr>
          <p:nvPr/>
        </p:nvSpPr>
        <p:spPr bwMode="auto">
          <a:xfrm rot="14317620">
            <a:off x="4480924" y="4796549"/>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Oval 33"/>
          <p:cNvSpPr>
            <a:spLocks noChangeArrowheads="1"/>
          </p:cNvSpPr>
          <p:nvPr/>
        </p:nvSpPr>
        <p:spPr bwMode="auto">
          <a:xfrm rot="14317620">
            <a:off x="4156938" y="4796550"/>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35"/>
          <p:cNvSpPr>
            <a:spLocks noChangeShapeType="1"/>
          </p:cNvSpPr>
          <p:nvPr/>
        </p:nvSpPr>
        <p:spPr bwMode="auto">
          <a:xfrm flipV="1">
            <a:off x="3774280" y="4910848"/>
            <a:ext cx="6352579" cy="46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TextBox 22"/>
          <p:cNvSpPr txBox="1"/>
          <p:nvPr/>
        </p:nvSpPr>
        <p:spPr>
          <a:xfrm>
            <a:off x="2677389" y="3425242"/>
            <a:ext cx="987287" cy="369332"/>
          </a:xfrm>
          <a:prstGeom prst="rect">
            <a:avLst/>
          </a:prstGeom>
          <a:noFill/>
        </p:spPr>
        <p:txBody>
          <a:bodyPr wrap="square" rtlCol="0">
            <a:spAutoFit/>
          </a:bodyPr>
          <a:lstStyle/>
          <a:p>
            <a:r>
              <a:rPr lang="en-US"/>
              <a:t>(1</a:t>
            </a:r>
            <a:r>
              <a:rPr lang="en-US" smtClean="0"/>
              <a:t>) Yes</a:t>
            </a:r>
            <a:endParaRPr lang="en-US" dirty="0"/>
          </a:p>
        </p:txBody>
      </p:sp>
      <p:sp>
        <p:nvSpPr>
          <p:cNvPr id="24" name="TextBox 23"/>
          <p:cNvSpPr txBox="1"/>
          <p:nvPr/>
        </p:nvSpPr>
        <p:spPr>
          <a:xfrm>
            <a:off x="2677389" y="4730880"/>
            <a:ext cx="908470" cy="369332"/>
          </a:xfrm>
          <a:prstGeom prst="rect">
            <a:avLst/>
          </a:prstGeom>
          <a:noFill/>
        </p:spPr>
        <p:txBody>
          <a:bodyPr wrap="square" rtlCol="0">
            <a:spAutoFit/>
          </a:bodyPr>
          <a:lstStyle/>
          <a:p>
            <a:r>
              <a:rPr lang="en-US" smtClean="0"/>
              <a:t>(</a:t>
            </a:r>
            <a:r>
              <a:rPr lang="en-US"/>
              <a:t>0</a:t>
            </a:r>
            <a:r>
              <a:rPr lang="en-US" smtClean="0"/>
              <a:t>) No</a:t>
            </a:r>
            <a:endParaRPr lang="en-US" dirty="0"/>
          </a:p>
        </p:txBody>
      </p:sp>
      <p:sp>
        <p:nvSpPr>
          <p:cNvPr id="25" name="TextBox 24"/>
          <p:cNvSpPr txBox="1"/>
          <p:nvPr/>
        </p:nvSpPr>
        <p:spPr>
          <a:xfrm>
            <a:off x="10167664" y="4587682"/>
            <a:ext cx="908470" cy="646331"/>
          </a:xfrm>
          <a:prstGeom prst="rect">
            <a:avLst/>
          </a:prstGeom>
          <a:noFill/>
        </p:spPr>
        <p:txBody>
          <a:bodyPr wrap="square" rtlCol="0">
            <a:spAutoFit/>
          </a:bodyPr>
          <a:lstStyle/>
          <a:p>
            <a:r>
              <a:rPr lang="en-US" smtClean="0"/>
              <a:t>Tumor Size</a:t>
            </a:r>
            <a:endParaRPr lang="en-US" dirty="0"/>
          </a:p>
        </p:txBody>
      </p:sp>
      <p:sp>
        <p:nvSpPr>
          <p:cNvPr id="26" name="TextBox 25"/>
          <p:cNvSpPr txBox="1"/>
          <p:nvPr/>
        </p:nvSpPr>
        <p:spPr>
          <a:xfrm>
            <a:off x="2091702" y="3973935"/>
            <a:ext cx="1827220" cy="369332"/>
          </a:xfrm>
          <a:prstGeom prst="rect">
            <a:avLst/>
          </a:prstGeom>
          <a:noFill/>
        </p:spPr>
        <p:txBody>
          <a:bodyPr wrap="square" rtlCol="0">
            <a:spAutoFit/>
          </a:bodyPr>
          <a:lstStyle/>
          <a:p>
            <a:r>
              <a:rPr lang="en-US" smtClean="0"/>
              <a:t>(0.5)Malignant?</a:t>
            </a:r>
            <a:endParaRPr lang="en-US" dirty="0"/>
          </a:p>
        </p:txBody>
      </p:sp>
      <p:cxnSp>
        <p:nvCxnSpPr>
          <p:cNvPr id="28" name="Straight Connector 27"/>
          <p:cNvCxnSpPr/>
          <p:nvPr/>
        </p:nvCxnSpPr>
        <p:spPr>
          <a:xfrm>
            <a:off x="3790156" y="4199175"/>
            <a:ext cx="4552380" cy="0"/>
          </a:xfrm>
          <a:prstGeom prst="line">
            <a:avLst/>
          </a:prstGeom>
          <a:ln>
            <a:solidFill>
              <a:schemeClr val="tx1"/>
            </a:solidFill>
            <a:prstDash val="dash"/>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7421196" y="2708920"/>
                <a:ext cx="1669354" cy="405688"/>
              </a:xfrm>
              <a:prstGeom prst="rect">
                <a:avLst/>
              </a:prstGeom>
              <a:noFill/>
            </p:spPr>
            <p:txBody>
              <a:bodyPr wrap="square" rtlCol="0">
                <a:spAutoFit/>
              </a:bodyPr>
              <a:lstStyle/>
              <a:p>
                <a14:m>
                  <m:oMath xmlns:m="http://schemas.openxmlformats.org/officeDocument/2006/math">
                    <m:sSub>
                      <m:sSubPr>
                        <m:ctrlPr>
                          <a:rPr lang="en-US" b="1" i="1" smtClean="0">
                            <a:solidFill>
                              <a:schemeClr val="accent5">
                                <a:lumMod val="75000"/>
                              </a:schemeClr>
                            </a:solidFill>
                            <a:latin typeface="Cambria Math" charset="0"/>
                          </a:rPr>
                        </m:ctrlPr>
                      </m:sSubPr>
                      <m:e>
                        <m:r>
                          <a:rPr lang="en-US" b="1" i="1">
                            <a:solidFill>
                              <a:schemeClr val="accent5">
                                <a:lumMod val="75000"/>
                              </a:schemeClr>
                            </a:solidFill>
                            <a:latin typeface="Cambria Math" charset="0"/>
                          </a:rPr>
                          <m:t>𝒉</m:t>
                        </m:r>
                      </m:e>
                      <m:sub>
                        <m:r>
                          <a:rPr lang="en-US" b="1" i="1">
                            <a:solidFill>
                              <a:schemeClr val="accent5">
                                <a:lumMod val="75000"/>
                              </a:schemeClr>
                            </a:solidFill>
                            <a:latin typeface="Cambria Math" charset="0"/>
                          </a:rPr>
                          <m:t>𝜷</m:t>
                        </m:r>
                      </m:sub>
                    </m:sSub>
                    <m:d>
                      <m:dPr>
                        <m:ctrlPr>
                          <a:rPr lang="en-US" b="1" i="1">
                            <a:solidFill>
                              <a:schemeClr val="accent5">
                                <a:lumMod val="75000"/>
                              </a:schemeClr>
                            </a:solidFill>
                            <a:latin typeface="Cambria Math" charset="0"/>
                          </a:rPr>
                        </m:ctrlPr>
                      </m:dPr>
                      <m:e>
                        <m:r>
                          <a:rPr lang="en-US" b="1" i="1">
                            <a:solidFill>
                              <a:schemeClr val="accent5">
                                <a:lumMod val="75000"/>
                              </a:schemeClr>
                            </a:solidFill>
                            <a:latin typeface="Cambria Math" charset="0"/>
                          </a:rPr>
                          <m:t>𝒙</m:t>
                        </m:r>
                      </m:e>
                    </m:d>
                    <m:r>
                      <a:rPr lang="en-US" b="1" i="1">
                        <a:solidFill>
                          <a:schemeClr val="accent5">
                            <a:lumMod val="75000"/>
                          </a:schemeClr>
                        </a:solidFill>
                        <a:latin typeface="Cambria Math" charset="0"/>
                      </a:rPr>
                      <m:t>=</m:t>
                    </m:r>
                    <m:sSup>
                      <m:sSupPr>
                        <m:ctrlPr>
                          <a:rPr lang="en-US" b="1" i="1">
                            <a:solidFill>
                              <a:schemeClr val="accent5">
                                <a:lumMod val="75000"/>
                              </a:schemeClr>
                            </a:solidFill>
                            <a:latin typeface="Cambria Math" charset="0"/>
                          </a:rPr>
                        </m:ctrlPr>
                      </m:sSupPr>
                      <m:e>
                        <m:r>
                          <a:rPr lang="en-US" b="1" i="1">
                            <a:solidFill>
                              <a:schemeClr val="accent5">
                                <a:lumMod val="75000"/>
                              </a:schemeClr>
                            </a:solidFill>
                            <a:latin typeface="Cambria Math" charset="0"/>
                          </a:rPr>
                          <m:t>𝜷</m:t>
                        </m:r>
                      </m:e>
                      <m:sup>
                        <m:r>
                          <a:rPr lang="en-US" b="1" i="1">
                            <a:solidFill>
                              <a:schemeClr val="accent5">
                                <a:lumMod val="75000"/>
                              </a:schemeClr>
                            </a:solidFill>
                            <a:latin typeface="Cambria Math" charset="0"/>
                          </a:rPr>
                          <m:t>𝑻</m:t>
                        </m:r>
                      </m:sup>
                    </m:sSup>
                    <m:r>
                      <a:rPr lang="en-US" b="1" i="1">
                        <a:solidFill>
                          <a:schemeClr val="accent5">
                            <a:lumMod val="75000"/>
                          </a:schemeClr>
                        </a:solidFill>
                        <a:latin typeface="Cambria Math" charset="0"/>
                      </a:rPr>
                      <m:t>𝒙</m:t>
                    </m:r>
                  </m:oMath>
                </a14:m>
                <a:r>
                  <a:rPr lang="en-US" b="1" dirty="0">
                    <a:solidFill>
                      <a:schemeClr val="accent5">
                        <a:lumMod val="75000"/>
                      </a:schemeClr>
                    </a:solidFill>
                  </a:rPr>
                  <a:t> </a:t>
                </a:r>
                <a:endParaRPr lang="en-US"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7421196" y="2708920"/>
                <a:ext cx="1669354" cy="405688"/>
              </a:xfrm>
              <a:prstGeom prst="rect">
                <a:avLst/>
              </a:prstGeom>
              <a:blipFill rotWithShape="0">
                <a:blip r:embed="rId4"/>
                <a:stretch>
                  <a:fillRect b="-5970"/>
                </a:stretch>
              </a:blipFill>
            </p:spPr>
            <p:txBody>
              <a:bodyPr/>
              <a:lstStyle/>
              <a:p>
                <a:r>
                  <a:rPr lang="en-US">
                    <a:noFill/>
                  </a:rPr>
                  <a:t> </a:t>
                </a:r>
              </a:p>
            </p:txBody>
          </p:sp>
        </mc:Fallback>
      </mc:AlternateContent>
      <p:sp>
        <p:nvSpPr>
          <p:cNvPr id="34" name="Oval 21"/>
          <p:cNvSpPr>
            <a:spLocks noChangeArrowheads="1"/>
          </p:cNvSpPr>
          <p:nvPr/>
        </p:nvSpPr>
        <p:spPr bwMode="auto">
          <a:xfrm rot="14317620">
            <a:off x="6035698" y="340010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Oval 26"/>
          <p:cNvSpPr>
            <a:spLocks noChangeArrowheads="1"/>
          </p:cNvSpPr>
          <p:nvPr/>
        </p:nvSpPr>
        <p:spPr bwMode="auto">
          <a:xfrm rot="14317620">
            <a:off x="5770278" y="341241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Oval 27"/>
          <p:cNvSpPr>
            <a:spLocks noChangeArrowheads="1"/>
          </p:cNvSpPr>
          <p:nvPr/>
        </p:nvSpPr>
        <p:spPr bwMode="auto">
          <a:xfrm rot="14317620">
            <a:off x="6968767" y="3387063"/>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Oval 30"/>
          <p:cNvSpPr>
            <a:spLocks noChangeArrowheads="1"/>
          </p:cNvSpPr>
          <p:nvPr/>
        </p:nvSpPr>
        <p:spPr bwMode="auto">
          <a:xfrm rot="14317620">
            <a:off x="6630283" y="3391759"/>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40" name="TextBox 39"/>
          <p:cNvSpPr txBox="1"/>
          <p:nvPr/>
        </p:nvSpPr>
        <p:spPr>
          <a:xfrm>
            <a:off x="8933455" y="1755162"/>
            <a:ext cx="1625453" cy="646331"/>
          </a:xfrm>
          <a:prstGeom prst="rect">
            <a:avLst/>
          </a:prstGeom>
          <a:noFill/>
        </p:spPr>
        <p:txBody>
          <a:bodyPr wrap="square" rtlCol="0">
            <a:spAutoFit/>
          </a:bodyPr>
          <a:lstStyle/>
          <a:p>
            <a:r>
              <a:rPr lang="en-US" dirty="0" smtClean="0"/>
              <a:t>Real Data, -&gt; Training set</a:t>
            </a:r>
            <a:endParaRPr lang="en-US" dirty="0"/>
          </a:p>
        </p:txBody>
      </p:sp>
      <p:sp>
        <p:nvSpPr>
          <p:cNvPr id="22" name="Oval 27"/>
          <p:cNvSpPr>
            <a:spLocks noChangeArrowheads="1"/>
          </p:cNvSpPr>
          <p:nvPr/>
        </p:nvSpPr>
        <p:spPr bwMode="auto">
          <a:xfrm rot="14317620">
            <a:off x="10601703" y="181561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455574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Linear </a:t>
            </a:r>
            <a:r>
              <a:rPr lang="en-US" dirty="0"/>
              <a:t>R</a:t>
            </a:r>
            <a:r>
              <a:rPr lang="en-US" dirty="0" smtClean="0"/>
              <a:t>egression instead of </a:t>
            </a:r>
            <a:r>
              <a:rPr lang="en-US" dirty="0"/>
              <a:t>L</a:t>
            </a:r>
            <a:r>
              <a:rPr lang="en-US" dirty="0" smtClean="0"/>
              <a:t>ogistic Regression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9335" y="1657835"/>
                <a:ext cx="9782801" cy="4572000"/>
              </a:xfrm>
            </p:spPr>
            <p:txBody>
              <a:bodyPr/>
              <a:lstStyle/>
              <a:p>
                <a:r>
                  <a:rPr lang="en-US" dirty="0" smtClean="0"/>
                  <a:t>Assume if </a:t>
                </a:r>
                <a14:m>
                  <m:oMath xmlns:m="http://schemas.openxmlformats.org/officeDocument/2006/math">
                    <m:d>
                      <m:dPr>
                        <m:begChr m:val="{"/>
                        <m:endChr m:val=""/>
                        <m:ctrlPr>
                          <a:rPr lang="mr-IN" i="1" smtClean="0">
                            <a:latin typeface="Cambria Math" charset="0"/>
                          </a:rPr>
                        </m:ctrlPr>
                      </m:dPr>
                      <m:e>
                        <m:eqArr>
                          <m:eqArrPr>
                            <m:ctrlPr>
                              <a:rPr lang="mr-IN" i="1" smtClean="0">
                                <a:latin typeface="Cambria Math" charset="0"/>
                              </a:rPr>
                            </m:ctrlPr>
                          </m:eqArrPr>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≥0.</m:t>
                            </m:r>
                            <m:r>
                              <a:rPr lang="en-US" b="0" i="1" smtClean="0">
                                <a:latin typeface="Cambria Math" charset="0"/>
                              </a:rPr>
                              <m:t>5→</m:t>
                            </m:r>
                            <m:r>
                              <a:rPr lang="en-US" b="0" i="1" smtClean="0">
                                <a:latin typeface="Cambria Math" charset="0"/>
                              </a:rPr>
                              <m:t>𝑦</m:t>
                            </m:r>
                            <m:r>
                              <a:rPr lang="en-US" b="0" i="1" smtClean="0">
                                <a:latin typeface="Cambria Math" charset="0"/>
                              </a:rPr>
                              <m:t>=1</m:t>
                            </m:r>
                          </m:e>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b="0" i="1" smtClean="0">
                                <a:latin typeface="Cambria Math" charset="0"/>
                              </a:rPr>
                              <m:t>&lt;</m:t>
                            </m:r>
                            <m:r>
                              <a:rPr lang="en-US" i="1">
                                <a:latin typeface="Cambria Math" charset="0"/>
                              </a:rPr>
                              <m:t>0.5</m:t>
                            </m:r>
                            <m:r>
                              <a:rPr lang="en-US" b="0" i="1" smtClean="0">
                                <a:latin typeface="Cambria Math" charset="0"/>
                              </a:rPr>
                              <m:t>→</m:t>
                            </m:r>
                            <m:r>
                              <a:rPr lang="en-US" b="0" i="1" smtClean="0">
                                <a:latin typeface="Cambria Math" charset="0"/>
                              </a:rPr>
                              <m:t>𝑦</m:t>
                            </m:r>
                            <m:r>
                              <a:rPr lang="en-US" b="0" i="1" smtClean="0">
                                <a:latin typeface="Cambria Math" charset="0"/>
                              </a:rPr>
                              <m:t>=0</m:t>
                            </m:r>
                          </m:e>
                        </m:eqArr>
                      </m:e>
                    </m:d>
                  </m:oMath>
                </a14:m>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New data comes to our model and ”destroys”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9335" y="1657835"/>
                <a:ext cx="9782801" cy="4572000"/>
              </a:xfrm>
              <a:blipFill rotWithShape="0">
                <a:blip r:embed="rId3"/>
                <a:stretch>
                  <a:fillRect l="-1495" b="-1867"/>
                </a:stretch>
              </a:blipFill>
            </p:spPr>
            <p:txBody>
              <a:bodyPr/>
              <a:lstStyle/>
              <a:p>
                <a:r>
                  <a:rPr lang="en-US">
                    <a:noFill/>
                  </a:rPr>
                  <a:t> </a:t>
                </a:r>
              </a:p>
            </p:txBody>
          </p:sp>
        </mc:Fallback>
      </mc:AlternateContent>
      <p:sp>
        <p:nvSpPr>
          <p:cNvPr id="4" name="Line 17"/>
          <p:cNvSpPr>
            <a:spLocks noChangeShapeType="1"/>
          </p:cNvSpPr>
          <p:nvPr/>
        </p:nvSpPr>
        <p:spPr bwMode="auto">
          <a:xfrm>
            <a:off x="3790156" y="3391495"/>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18"/>
          <p:cNvSpPr>
            <a:spLocks noChangeShapeType="1"/>
          </p:cNvSpPr>
          <p:nvPr/>
        </p:nvSpPr>
        <p:spPr bwMode="auto">
          <a:xfrm flipH="1">
            <a:off x="3635154" y="3205474"/>
            <a:ext cx="6491704" cy="1661346"/>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Oval 24"/>
          <p:cNvSpPr>
            <a:spLocks noChangeArrowheads="1"/>
          </p:cNvSpPr>
          <p:nvPr/>
        </p:nvSpPr>
        <p:spPr bwMode="auto">
          <a:xfrm rot="14317620">
            <a:off x="3882790" y="4796434"/>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Oval 25"/>
          <p:cNvSpPr>
            <a:spLocks noChangeArrowheads="1"/>
          </p:cNvSpPr>
          <p:nvPr/>
        </p:nvSpPr>
        <p:spPr bwMode="auto">
          <a:xfrm rot="14317620">
            <a:off x="4480924" y="479173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Oval 27"/>
          <p:cNvSpPr>
            <a:spLocks noChangeArrowheads="1"/>
          </p:cNvSpPr>
          <p:nvPr/>
        </p:nvSpPr>
        <p:spPr bwMode="auto">
          <a:xfrm rot="14317620">
            <a:off x="6968767" y="3382250"/>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Oval 30"/>
          <p:cNvSpPr>
            <a:spLocks noChangeArrowheads="1"/>
          </p:cNvSpPr>
          <p:nvPr/>
        </p:nvSpPr>
        <p:spPr bwMode="auto">
          <a:xfrm rot="14317620">
            <a:off x="6630283" y="338694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20" name="Oval 33"/>
          <p:cNvSpPr>
            <a:spLocks noChangeArrowheads="1"/>
          </p:cNvSpPr>
          <p:nvPr/>
        </p:nvSpPr>
        <p:spPr bwMode="auto">
          <a:xfrm rot="14317620">
            <a:off x="4156938" y="4791737"/>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35"/>
          <p:cNvSpPr>
            <a:spLocks noChangeShapeType="1"/>
          </p:cNvSpPr>
          <p:nvPr/>
        </p:nvSpPr>
        <p:spPr bwMode="auto">
          <a:xfrm flipV="1">
            <a:off x="3774280" y="4906035"/>
            <a:ext cx="6352579" cy="46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TextBox 22"/>
          <p:cNvSpPr txBox="1"/>
          <p:nvPr/>
        </p:nvSpPr>
        <p:spPr>
          <a:xfrm>
            <a:off x="2677389" y="3420429"/>
            <a:ext cx="987287" cy="369332"/>
          </a:xfrm>
          <a:prstGeom prst="rect">
            <a:avLst/>
          </a:prstGeom>
          <a:noFill/>
        </p:spPr>
        <p:txBody>
          <a:bodyPr wrap="square" rtlCol="0">
            <a:spAutoFit/>
          </a:bodyPr>
          <a:lstStyle/>
          <a:p>
            <a:r>
              <a:rPr lang="en-US"/>
              <a:t>(1</a:t>
            </a:r>
            <a:r>
              <a:rPr lang="en-US" smtClean="0"/>
              <a:t>) Yes</a:t>
            </a:r>
            <a:endParaRPr lang="en-US" dirty="0"/>
          </a:p>
        </p:txBody>
      </p:sp>
      <p:sp>
        <p:nvSpPr>
          <p:cNvPr id="24" name="TextBox 23"/>
          <p:cNvSpPr txBox="1"/>
          <p:nvPr/>
        </p:nvSpPr>
        <p:spPr>
          <a:xfrm>
            <a:off x="2677389" y="4726067"/>
            <a:ext cx="908470" cy="369332"/>
          </a:xfrm>
          <a:prstGeom prst="rect">
            <a:avLst/>
          </a:prstGeom>
          <a:noFill/>
        </p:spPr>
        <p:txBody>
          <a:bodyPr wrap="square" rtlCol="0">
            <a:spAutoFit/>
          </a:bodyPr>
          <a:lstStyle/>
          <a:p>
            <a:r>
              <a:rPr lang="en-US" smtClean="0"/>
              <a:t>(</a:t>
            </a:r>
            <a:r>
              <a:rPr lang="en-US"/>
              <a:t>0</a:t>
            </a:r>
            <a:r>
              <a:rPr lang="en-US" smtClean="0"/>
              <a:t>) No</a:t>
            </a:r>
            <a:endParaRPr lang="en-US" dirty="0"/>
          </a:p>
        </p:txBody>
      </p:sp>
      <p:sp>
        <p:nvSpPr>
          <p:cNvPr id="25" name="TextBox 24"/>
          <p:cNvSpPr txBox="1"/>
          <p:nvPr/>
        </p:nvSpPr>
        <p:spPr>
          <a:xfrm>
            <a:off x="10167664" y="4582869"/>
            <a:ext cx="908470" cy="646331"/>
          </a:xfrm>
          <a:prstGeom prst="rect">
            <a:avLst/>
          </a:prstGeom>
          <a:noFill/>
        </p:spPr>
        <p:txBody>
          <a:bodyPr wrap="square" rtlCol="0">
            <a:spAutoFit/>
          </a:bodyPr>
          <a:lstStyle/>
          <a:p>
            <a:r>
              <a:rPr lang="en-US" smtClean="0"/>
              <a:t>Tumor Size</a:t>
            </a:r>
            <a:endParaRPr lang="en-US" dirty="0"/>
          </a:p>
        </p:txBody>
      </p:sp>
      <p:sp>
        <p:nvSpPr>
          <p:cNvPr id="26" name="TextBox 25"/>
          <p:cNvSpPr txBox="1"/>
          <p:nvPr/>
        </p:nvSpPr>
        <p:spPr>
          <a:xfrm>
            <a:off x="2091702" y="3969122"/>
            <a:ext cx="1827220" cy="369332"/>
          </a:xfrm>
          <a:prstGeom prst="rect">
            <a:avLst/>
          </a:prstGeom>
          <a:noFill/>
        </p:spPr>
        <p:txBody>
          <a:bodyPr wrap="square" rtlCol="0">
            <a:spAutoFit/>
          </a:bodyPr>
          <a:lstStyle/>
          <a:p>
            <a:r>
              <a:rPr lang="en-US" smtClean="0"/>
              <a:t>(0.5)Malignant?</a:t>
            </a:r>
            <a:endParaRPr lang="en-US" dirty="0"/>
          </a:p>
        </p:txBody>
      </p:sp>
      <p:cxnSp>
        <p:nvCxnSpPr>
          <p:cNvPr id="28" name="Straight Connector 27"/>
          <p:cNvCxnSpPr/>
          <p:nvPr/>
        </p:nvCxnSpPr>
        <p:spPr>
          <a:xfrm>
            <a:off x="3790156" y="4194362"/>
            <a:ext cx="4552380" cy="0"/>
          </a:xfrm>
          <a:prstGeom prst="line">
            <a:avLst/>
          </a:prstGeom>
          <a:ln>
            <a:solidFill>
              <a:schemeClr val="tx1"/>
            </a:solidFill>
            <a:prstDash val="dash"/>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9332987" y="2705810"/>
                <a:ext cx="1669354" cy="405688"/>
              </a:xfrm>
              <a:prstGeom prst="rect">
                <a:avLst/>
              </a:prstGeom>
              <a:noFill/>
            </p:spPr>
            <p:txBody>
              <a:bodyPr wrap="square" rtlCol="0">
                <a:spAutoFit/>
              </a:bodyPr>
              <a:lstStyle/>
              <a:p>
                <a14:m>
                  <m:oMath xmlns:m="http://schemas.openxmlformats.org/officeDocument/2006/math">
                    <m:sSub>
                      <m:sSubPr>
                        <m:ctrlPr>
                          <a:rPr lang="en-US" b="1" i="1" smtClean="0">
                            <a:solidFill>
                              <a:srgbClr val="C00000"/>
                            </a:solidFill>
                            <a:latin typeface="Cambria Math" charset="0"/>
                          </a:rPr>
                        </m:ctrlPr>
                      </m:sSubPr>
                      <m:e>
                        <m:r>
                          <a:rPr lang="en-US" b="1" i="1" smtClean="0">
                            <a:solidFill>
                              <a:srgbClr val="C00000"/>
                            </a:solidFill>
                            <a:latin typeface="Cambria Math" charset="0"/>
                          </a:rPr>
                          <m:t>′</m:t>
                        </m:r>
                        <m:r>
                          <a:rPr lang="en-US" b="1" i="1">
                            <a:solidFill>
                              <a:srgbClr val="C00000"/>
                            </a:solidFill>
                            <a:latin typeface="Cambria Math" charset="0"/>
                          </a:rPr>
                          <m:t>𝒉</m:t>
                        </m:r>
                      </m:e>
                      <m:sub>
                        <m:r>
                          <a:rPr lang="en-US" b="1" i="1">
                            <a:solidFill>
                              <a:srgbClr val="C00000"/>
                            </a:solidFill>
                            <a:latin typeface="Cambria Math" charset="0"/>
                          </a:rPr>
                          <m:t>𝜷</m:t>
                        </m:r>
                      </m:sub>
                    </m:sSub>
                    <m:d>
                      <m:dPr>
                        <m:ctrlPr>
                          <a:rPr lang="en-US" b="1" i="1">
                            <a:solidFill>
                              <a:srgbClr val="C00000"/>
                            </a:solidFill>
                            <a:latin typeface="Cambria Math" charset="0"/>
                          </a:rPr>
                        </m:ctrlPr>
                      </m:dPr>
                      <m:e>
                        <m:r>
                          <a:rPr lang="en-US" b="1" i="1">
                            <a:solidFill>
                              <a:srgbClr val="C00000"/>
                            </a:solidFill>
                            <a:latin typeface="Cambria Math" charset="0"/>
                          </a:rPr>
                          <m:t>𝒙</m:t>
                        </m:r>
                      </m:e>
                    </m:d>
                    <m:r>
                      <a:rPr lang="en-US" b="1" i="1">
                        <a:solidFill>
                          <a:srgbClr val="C00000"/>
                        </a:solidFill>
                        <a:latin typeface="Cambria Math" charset="0"/>
                      </a:rPr>
                      <m:t>=</m:t>
                    </m:r>
                    <m:sSup>
                      <m:sSupPr>
                        <m:ctrlPr>
                          <a:rPr lang="en-US" b="1" i="1">
                            <a:solidFill>
                              <a:srgbClr val="C00000"/>
                            </a:solidFill>
                            <a:latin typeface="Cambria Math" charset="0"/>
                          </a:rPr>
                        </m:ctrlPr>
                      </m:sSupPr>
                      <m:e>
                        <m:r>
                          <a:rPr lang="en-US" b="1" i="1" smtClean="0">
                            <a:solidFill>
                              <a:srgbClr val="C00000"/>
                            </a:solidFill>
                            <a:latin typeface="Cambria Math" charset="0"/>
                          </a:rPr>
                          <m:t>′</m:t>
                        </m:r>
                        <m:r>
                          <a:rPr lang="en-US" b="1" i="1">
                            <a:solidFill>
                              <a:srgbClr val="C00000"/>
                            </a:solidFill>
                            <a:latin typeface="Cambria Math" charset="0"/>
                          </a:rPr>
                          <m:t>𝜷</m:t>
                        </m:r>
                      </m:e>
                      <m:sup>
                        <m:r>
                          <a:rPr lang="en-US" b="1" i="1">
                            <a:solidFill>
                              <a:srgbClr val="C00000"/>
                            </a:solidFill>
                            <a:latin typeface="Cambria Math" charset="0"/>
                          </a:rPr>
                          <m:t>𝑻</m:t>
                        </m:r>
                      </m:sup>
                    </m:sSup>
                    <m:r>
                      <a:rPr lang="en-US" b="1" i="1">
                        <a:solidFill>
                          <a:srgbClr val="C00000"/>
                        </a:solidFill>
                        <a:latin typeface="Cambria Math" charset="0"/>
                      </a:rPr>
                      <m:t>𝒙</m:t>
                    </m:r>
                  </m:oMath>
                </a14:m>
                <a:r>
                  <a:rPr lang="en-US" b="1" dirty="0">
                    <a:solidFill>
                      <a:srgbClr val="C00000"/>
                    </a:solidFill>
                  </a:rPr>
                  <a:t> </a:t>
                </a:r>
              </a:p>
            </p:txBody>
          </p:sp>
        </mc:Choice>
        <mc:Fallback xmlns="">
          <p:sp>
            <p:nvSpPr>
              <p:cNvPr id="29" name="TextBox 28"/>
              <p:cNvSpPr txBox="1">
                <a:spLocks noRot="1" noChangeAspect="1" noMove="1" noResize="1" noEditPoints="1" noAdjustHandles="1" noChangeArrowheads="1" noChangeShapeType="1" noTextEdit="1"/>
              </p:cNvSpPr>
              <p:nvPr/>
            </p:nvSpPr>
            <p:spPr>
              <a:xfrm>
                <a:off x="9332987" y="2705810"/>
                <a:ext cx="1669354" cy="405688"/>
              </a:xfrm>
              <a:prstGeom prst="rect">
                <a:avLst/>
              </a:prstGeom>
              <a:blipFill rotWithShape="0">
                <a:blip r:embed="rId6"/>
                <a:stretch>
                  <a:fillRect b="-6061"/>
                </a:stretch>
              </a:blipFill>
            </p:spPr>
            <p:txBody>
              <a:bodyPr/>
              <a:lstStyle/>
              <a:p>
                <a:r>
                  <a:rPr lang="en-US">
                    <a:noFill/>
                  </a:rPr>
                  <a:t> </a:t>
                </a:r>
              </a:p>
            </p:txBody>
          </p:sp>
        </mc:Fallback>
      </mc:AlternateContent>
      <p:sp>
        <p:nvSpPr>
          <p:cNvPr id="22" name="Oval 27"/>
          <p:cNvSpPr>
            <a:spLocks noChangeArrowheads="1"/>
          </p:cNvSpPr>
          <p:nvPr/>
        </p:nvSpPr>
        <p:spPr bwMode="auto">
          <a:xfrm rot="14317620">
            <a:off x="9471810" y="3418816"/>
            <a:ext cx="228600" cy="228600"/>
          </a:xfrm>
          <a:prstGeom prst="ellipse">
            <a:avLst/>
          </a:prstGeom>
          <a:solidFill>
            <a:srgbClr val="C00000"/>
          </a:solidFill>
          <a:ln w="12700">
            <a:solidFill>
              <a:srgbClr val="C00000"/>
            </a:solidFill>
            <a:round/>
            <a:headEnd/>
            <a:tailEnd/>
          </a:ln>
          <a:effectLst/>
        </p:spPr>
        <p:txBody>
          <a:bodyPr wrap="none" anchor="ctr"/>
          <a:lstStyle/>
          <a:p>
            <a:endParaRPr lang="en-US"/>
          </a:p>
        </p:txBody>
      </p:sp>
      <p:sp>
        <p:nvSpPr>
          <p:cNvPr id="27" name="Line 18"/>
          <p:cNvSpPr>
            <a:spLocks noChangeShapeType="1"/>
          </p:cNvSpPr>
          <p:nvPr/>
        </p:nvSpPr>
        <p:spPr bwMode="auto">
          <a:xfrm flipH="1">
            <a:off x="3635156" y="3071425"/>
            <a:ext cx="3786040" cy="1795395"/>
          </a:xfrm>
          <a:prstGeom prst="line">
            <a:avLst/>
          </a:prstGeom>
          <a:noFill/>
          <a:ln w="28575">
            <a:solidFill>
              <a:schemeClr val="accent5">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30" name="TextBox 29"/>
              <p:cNvSpPr txBox="1"/>
              <p:nvPr/>
            </p:nvSpPr>
            <p:spPr>
              <a:xfrm>
                <a:off x="7421196" y="2704107"/>
                <a:ext cx="1669354" cy="405688"/>
              </a:xfrm>
              <a:prstGeom prst="rect">
                <a:avLst/>
              </a:prstGeom>
              <a:noFill/>
            </p:spPr>
            <p:txBody>
              <a:bodyPr wrap="square" rtlCol="0">
                <a:spAutoFit/>
              </a:bodyPr>
              <a:lstStyle/>
              <a:p>
                <a14:m>
                  <m:oMath xmlns:m="http://schemas.openxmlformats.org/officeDocument/2006/math">
                    <m:sSub>
                      <m:sSubPr>
                        <m:ctrlPr>
                          <a:rPr lang="en-US" b="1" i="1" smtClean="0">
                            <a:solidFill>
                              <a:schemeClr val="accent5">
                                <a:lumMod val="75000"/>
                              </a:schemeClr>
                            </a:solidFill>
                            <a:latin typeface="Cambria Math" charset="0"/>
                          </a:rPr>
                        </m:ctrlPr>
                      </m:sSubPr>
                      <m:e>
                        <m:r>
                          <a:rPr lang="en-US" b="1" i="1">
                            <a:solidFill>
                              <a:schemeClr val="accent5">
                                <a:lumMod val="75000"/>
                              </a:schemeClr>
                            </a:solidFill>
                            <a:latin typeface="Cambria Math" charset="0"/>
                          </a:rPr>
                          <m:t>𝒉</m:t>
                        </m:r>
                      </m:e>
                      <m:sub>
                        <m:r>
                          <a:rPr lang="en-US" b="1" i="1">
                            <a:solidFill>
                              <a:schemeClr val="accent5">
                                <a:lumMod val="75000"/>
                              </a:schemeClr>
                            </a:solidFill>
                            <a:latin typeface="Cambria Math" charset="0"/>
                          </a:rPr>
                          <m:t>𝜷</m:t>
                        </m:r>
                      </m:sub>
                    </m:sSub>
                    <m:d>
                      <m:dPr>
                        <m:ctrlPr>
                          <a:rPr lang="en-US" b="1" i="1">
                            <a:solidFill>
                              <a:schemeClr val="accent5">
                                <a:lumMod val="75000"/>
                              </a:schemeClr>
                            </a:solidFill>
                            <a:latin typeface="Cambria Math" charset="0"/>
                          </a:rPr>
                        </m:ctrlPr>
                      </m:dPr>
                      <m:e>
                        <m:r>
                          <a:rPr lang="en-US" b="1" i="1">
                            <a:solidFill>
                              <a:schemeClr val="accent5">
                                <a:lumMod val="75000"/>
                              </a:schemeClr>
                            </a:solidFill>
                            <a:latin typeface="Cambria Math" charset="0"/>
                          </a:rPr>
                          <m:t>𝒙</m:t>
                        </m:r>
                      </m:e>
                    </m:d>
                    <m:r>
                      <a:rPr lang="en-US" b="1" i="1">
                        <a:solidFill>
                          <a:schemeClr val="accent5">
                            <a:lumMod val="75000"/>
                          </a:schemeClr>
                        </a:solidFill>
                        <a:latin typeface="Cambria Math" charset="0"/>
                      </a:rPr>
                      <m:t>=</m:t>
                    </m:r>
                    <m:sSup>
                      <m:sSupPr>
                        <m:ctrlPr>
                          <a:rPr lang="en-US" b="1" i="1">
                            <a:solidFill>
                              <a:schemeClr val="accent5">
                                <a:lumMod val="75000"/>
                              </a:schemeClr>
                            </a:solidFill>
                            <a:latin typeface="Cambria Math" charset="0"/>
                          </a:rPr>
                        </m:ctrlPr>
                      </m:sSupPr>
                      <m:e>
                        <m:r>
                          <a:rPr lang="en-US" b="1" i="1">
                            <a:solidFill>
                              <a:schemeClr val="accent5">
                                <a:lumMod val="75000"/>
                              </a:schemeClr>
                            </a:solidFill>
                            <a:latin typeface="Cambria Math" charset="0"/>
                          </a:rPr>
                          <m:t>𝜷</m:t>
                        </m:r>
                      </m:e>
                      <m:sup>
                        <m:r>
                          <a:rPr lang="en-US" b="1" i="1">
                            <a:solidFill>
                              <a:schemeClr val="accent5">
                                <a:lumMod val="75000"/>
                              </a:schemeClr>
                            </a:solidFill>
                            <a:latin typeface="Cambria Math" charset="0"/>
                          </a:rPr>
                          <m:t>𝑻</m:t>
                        </m:r>
                      </m:sup>
                    </m:sSup>
                    <m:r>
                      <a:rPr lang="en-US" b="1" i="1">
                        <a:solidFill>
                          <a:schemeClr val="accent5">
                            <a:lumMod val="75000"/>
                          </a:schemeClr>
                        </a:solidFill>
                        <a:latin typeface="Cambria Math" charset="0"/>
                      </a:rPr>
                      <m:t>𝒙</m:t>
                    </m:r>
                  </m:oMath>
                </a14:m>
                <a:r>
                  <a:rPr lang="en-US" b="1" dirty="0">
                    <a:solidFill>
                      <a:schemeClr val="accent5">
                        <a:lumMod val="75000"/>
                      </a:schemeClr>
                    </a:solidFill>
                  </a:rPr>
                  <a:t> </a:t>
                </a:r>
                <a:endParaRPr lang="en-US"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421196" y="2704107"/>
                <a:ext cx="1669354" cy="405688"/>
              </a:xfrm>
              <a:prstGeom prst="rect">
                <a:avLst/>
              </a:prstGeom>
              <a:blipFill rotWithShape="0">
                <a:blip r:embed="rId5"/>
                <a:stretch>
                  <a:fillRect b="-6061"/>
                </a:stretch>
              </a:blipFill>
            </p:spPr>
            <p:txBody>
              <a:bodyPr/>
              <a:lstStyle/>
              <a:p>
                <a:r>
                  <a:rPr lang="en-US">
                    <a:noFill/>
                  </a:rPr>
                  <a:t> </a:t>
                </a:r>
              </a:p>
            </p:txBody>
          </p:sp>
        </mc:Fallback>
      </mc:AlternateContent>
      <p:cxnSp>
        <p:nvCxnSpPr>
          <p:cNvPr id="7" name="Straight Connector 6"/>
          <p:cNvCxnSpPr/>
          <p:nvPr/>
        </p:nvCxnSpPr>
        <p:spPr>
          <a:xfrm>
            <a:off x="5086300" y="4175401"/>
            <a:ext cx="0" cy="944286"/>
          </a:xfrm>
          <a:prstGeom prst="line">
            <a:avLst/>
          </a:prstGeom>
          <a:ln>
            <a:solidFill>
              <a:schemeClr val="tx2"/>
            </a:solidFill>
            <a:prstDash val="sysDot"/>
            <a:round/>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310436" y="4175401"/>
            <a:ext cx="0" cy="944286"/>
          </a:xfrm>
          <a:prstGeom prst="line">
            <a:avLst/>
          </a:prstGeom>
          <a:ln>
            <a:solidFill>
              <a:schemeClr val="tx2"/>
            </a:solidFill>
            <a:prstDash val="sysDot"/>
            <a:round/>
            <a:headEnd type="ova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086300" y="4722036"/>
            <a:ext cx="1224136"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Oval 21"/>
          <p:cNvSpPr>
            <a:spLocks noChangeArrowheads="1"/>
          </p:cNvSpPr>
          <p:nvPr/>
        </p:nvSpPr>
        <p:spPr bwMode="auto">
          <a:xfrm rot="14317620">
            <a:off x="6035698" y="3395295"/>
            <a:ext cx="228600" cy="228600"/>
          </a:xfrm>
          <a:prstGeom prst="ellipse">
            <a:avLst/>
          </a:prstGeom>
          <a:solidFill>
            <a:schemeClr val="folHlink"/>
          </a:solidFill>
          <a:ln w="38100">
            <a:solidFill>
              <a:srgbClr val="C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Oval 26"/>
          <p:cNvSpPr>
            <a:spLocks noChangeArrowheads="1"/>
          </p:cNvSpPr>
          <p:nvPr/>
        </p:nvSpPr>
        <p:spPr bwMode="auto">
          <a:xfrm rot="14317620">
            <a:off x="5770278" y="3407605"/>
            <a:ext cx="228600" cy="228600"/>
          </a:xfrm>
          <a:prstGeom prst="ellipse">
            <a:avLst/>
          </a:prstGeom>
          <a:solidFill>
            <a:schemeClr val="folHlink"/>
          </a:solidFill>
          <a:ln w="38100">
            <a:solidFill>
              <a:srgbClr val="C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930021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Linear </a:t>
            </a:r>
            <a:r>
              <a:rPr lang="en-US" dirty="0"/>
              <a:t>R</a:t>
            </a:r>
            <a:r>
              <a:rPr lang="en-US" dirty="0" smtClean="0"/>
              <a:t>egression instead of </a:t>
            </a:r>
            <a:r>
              <a:rPr lang="en-US" dirty="0"/>
              <a:t>L</a:t>
            </a:r>
            <a:r>
              <a:rPr lang="en-US" dirty="0" smtClean="0"/>
              <a:t>ogistic Regression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9335" y="1657835"/>
                <a:ext cx="9782801" cy="4572000"/>
              </a:xfrm>
            </p:spPr>
            <p:txBody>
              <a:bodyPr/>
              <a:lstStyle/>
              <a:p>
                <a:r>
                  <a:rPr lang="en-US" dirty="0" smtClean="0"/>
                  <a:t>Assume if </a:t>
                </a:r>
                <a14:m>
                  <m:oMath xmlns:m="http://schemas.openxmlformats.org/officeDocument/2006/math">
                    <m:d>
                      <m:dPr>
                        <m:begChr m:val="{"/>
                        <m:endChr m:val=""/>
                        <m:ctrlPr>
                          <a:rPr lang="mr-IN" i="1" smtClean="0">
                            <a:latin typeface="Cambria Math" charset="0"/>
                          </a:rPr>
                        </m:ctrlPr>
                      </m:dPr>
                      <m:e>
                        <m:eqArr>
                          <m:eqArrPr>
                            <m:ctrlPr>
                              <a:rPr lang="mr-IN" i="1" smtClean="0">
                                <a:latin typeface="Cambria Math" charset="0"/>
                              </a:rPr>
                            </m:ctrlPr>
                          </m:eqArrPr>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≥0.</m:t>
                            </m:r>
                            <m:r>
                              <a:rPr lang="en-US" b="0" i="1" smtClean="0">
                                <a:latin typeface="Cambria Math" charset="0"/>
                              </a:rPr>
                              <m:t>5→</m:t>
                            </m:r>
                            <m:r>
                              <a:rPr lang="en-US" b="0" i="1" smtClean="0">
                                <a:latin typeface="Cambria Math" charset="0"/>
                              </a:rPr>
                              <m:t>𝑦</m:t>
                            </m:r>
                            <m:r>
                              <a:rPr lang="en-US" b="0" i="1" smtClean="0">
                                <a:latin typeface="Cambria Math" charset="0"/>
                              </a:rPr>
                              <m:t>=1</m:t>
                            </m:r>
                          </m:e>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b="0" i="1" smtClean="0">
                                <a:latin typeface="Cambria Math" charset="0"/>
                              </a:rPr>
                              <m:t>&lt;</m:t>
                            </m:r>
                            <m:r>
                              <a:rPr lang="en-US" i="1">
                                <a:latin typeface="Cambria Math" charset="0"/>
                              </a:rPr>
                              <m:t>0.5</m:t>
                            </m:r>
                            <m:r>
                              <a:rPr lang="en-US" b="0" i="1" smtClean="0">
                                <a:latin typeface="Cambria Math" charset="0"/>
                              </a:rPr>
                              <m:t>→</m:t>
                            </m:r>
                            <m:r>
                              <a:rPr lang="en-US" b="0" i="1" smtClean="0">
                                <a:latin typeface="Cambria Math" charset="0"/>
                              </a:rPr>
                              <m:t>𝑦</m:t>
                            </m:r>
                            <m:r>
                              <a:rPr lang="en-US" b="0" i="1" smtClean="0">
                                <a:latin typeface="Cambria Math" charset="0"/>
                              </a:rPr>
                              <m:t>=0</m:t>
                            </m:r>
                          </m:e>
                        </m:eqArr>
                      </m:e>
                    </m:d>
                  </m:oMath>
                </a14:m>
                <a:endParaRPr lang="en-US" dirty="0" smtClean="0"/>
              </a:p>
              <a:p>
                <a:endParaRPr lang="en-US" dirty="0"/>
              </a:p>
              <a:p>
                <a:endParaRPr lang="en-US" dirty="0" smtClean="0"/>
              </a:p>
              <a:p>
                <a:endParaRPr lang="en-US" dirty="0"/>
              </a:p>
              <a:p>
                <a:endParaRPr lang="en-US" dirty="0" smtClean="0"/>
              </a:p>
              <a:p>
                <a:endParaRPr lang="en-US" dirty="0">
                  <a:solidFill>
                    <a:schemeClr val="accent2">
                      <a:lumMod val="75000"/>
                    </a:schemeClr>
                  </a:solidFill>
                </a:endParaRPr>
              </a:p>
              <a:p>
                <a:r>
                  <a:rPr lang="en-US" dirty="0" smtClean="0">
                    <a:solidFill>
                      <a:schemeClr val="accent2">
                        <a:lumMod val="75000"/>
                      </a:schemeClr>
                    </a:solidFill>
                  </a:rPr>
                  <a:t>Where should the separation line be</a:t>
                </a:r>
                <a:endParaRPr lang="en-US" dirty="0">
                  <a:solidFill>
                    <a:schemeClr val="accent2">
                      <a:lumMod val="7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9335" y="1657835"/>
                <a:ext cx="9782801" cy="4572000"/>
              </a:xfrm>
              <a:blipFill rotWithShape="0">
                <a:blip r:embed="rId3"/>
                <a:stretch>
                  <a:fillRect l="-1495" b="-1867"/>
                </a:stretch>
              </a:blipFill>
            </p:spPr>
            <p:txBody>
              <a:bodyPr/>
              <a:lstStyle/>
              <a:p>
                <a:r>
                  <a:rPr lang="en-US">
                    <a:noFill/>
                  </a:rPr>
                  <a:t> </a:t>
                </a:r>
              </a:p>
            </p:txBody>
          </p:sp>
        </mc:Fallback>
      </mc:AlternateContent>
      <p:sp>
        <p:nvSpPr>
          <p:cNvPr id="4" name="Line 17"/>
          <p:cNvSpPr>
            <a:spLocks noChangeShapeType="1"/>
          </p:cNvSpPr>
          <p:nvPr/>
        </p:nvSpPr>
        <p:spPr bwMode="auto">
          <a:xfrm>
            <a:off x="3790156" y="3391495"/>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18"/>
          <p:cNvSpPr>
            <a:spLocks noChangeShapeType="1"/>
          </p:cNvSpPr>
          <p:nvPr/>
        </p:nvSpPr>
        <p:spPr bwMode="auto">
          <a:xfrm flipH="1">
            <a:off x="3635154" y="3205474"/>
            <a:ext cx="6491704" cy="1661346"/>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Oval 21"/>
          <p:cNvSpPr>
            <a:spLocks noChangeArrowheads="1"/>
          </p:cNvSpPr>
          <p:nvPr/>
        </p:nvSpPr>
        <p:spPr bwMode="auto">
          <a:xfrm rot="14317620">
            <a:off x="6035698" y="3395295"/>
            <a:ext cx="228600" cy="228600"/>
          </a:xfrm>
          <a:prstGeom prst="ellipse">
            <a:avLst/>
          </a:prstGeom>
          <a:solidFill>
            <a:schemeClr val="folHlink"/>
          </a:solidFill>
          <a:ln w="38100">
            <a:solidFill>
              <a:srgbClr val="C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Oval 24"/>
          <p:cNvSpPr>
            <a:spLocks noChangeArrowheads="1"/>
          </p:cNvSpPr>
          <p:nvPr/>
        </p:nvSpPr>
        <p:spPr bwMode="auto">
          <a:xfrm rot="14317620">
            <a:off x="3882790" y="4796434"/>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Oval 25"/>
          <p:cNvSpPr>
            <a:spLocks noChangeArrowheads="1"/>
          </p:cNvSpPr>
          <p:nvPr/>
        </p:nvSpPr>
        <p:spPr bwMode="auto">
          <a:xfrm rot="14317620">
            <a:off x="4480924" y="479173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Oval 26"/>
          <p:cNvSpPr>
            <a:spLocks noChangeArrowheads="1"/>
          </p:cNvSpPr>
          <p:nvPr/>
        </p:nvSpPr>
        <p:spPr bwMode="auto">
          <a:xfrm rot="14317620">
            <a:off x="5770278" y="3407605"/>
            <a:ext cx="228600" cy="228600"/>
          </a:xfrm>
          <a:prstGeom prst="ellipse">
            <a:avLst/>
          </a:prstGeom>
          <a:solidFill>
            <a:schemeClr val="folHlink"/>
          </a:solidFill>
          <a:ln w="38100">
            <a:solidFill>
              <a:srgbClr val="C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Oval 27"/>
          <p:cNvSpPr>
            <a:spLocks noChangeArrowheads="1"/>
          </p:cNvSpPr>
          <p:nvPr/>
        </p:nvSpPr>
        <p:spPr bwMode="auto">
          <a:xfrm rot="14317620">
            <a:off x="6968767" y="3382250"/>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Oval 30"/>
          <p:cNvSpPr>
            <a:spLocks noChangeArrowheads="1"/>
          </p:cNvSpPr>
          <p:nvPr/>
        </p:nvSpPr>
        <p:spPr bwMode="auto">
          <a:xfrm rot="14317620">
            <a:off x="6630283" y="338694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20" name="Oval 33"/>
          <p:cNvSpPr>
            <a:spLocks noChangeArrowheads="1"/>
          </p:cNvSpPr>
          <p:nvPr/>
        </p:nvSpPr>
        <p:spPr bwMode="auto">
          <a:xfrm rot="14317620">
            <a:off x="4156938" y="4791737"/>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35"/>
          <p:cNvSpPr>
            <a:spLocks noChangeShapeType="1"/>
          </p:cNvSpPr>
          <p:nvPr/>
        </p:nvSpPr>
        <p:spPr bwMode="auto">
          <a:xfrm flipV="1">
            <a:off x="3774280" y="4906035"/>
            <a:ext cx="6352579" cy="46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TextBox 22"/>
          <p:cNvSpPr txBox="1"/>
          <p:nvPr/>
        </p:nvSpPr>
        <p:spPr>
          <a:xfrm>
            <a:off x="2677389" y="3420429"/>
            <a:ext cx="987287" cy="369332"/>
          </a:xfrm>
          <a:prstGeom prst="rect">
            <a:avLst/>
          </a:prstGeom>
          <a:noFill/>
        </p:spPr>
        <p:txBody>
          <a:bodyPr wrap="square" rtlCol="0">
            <a:spAutoFit/>
          </a:bodyPr>
          <a:lstStyle/>
          <a:p>
            <a:r>
              <a:rPr lang="en-US"/>
              <a:t>(1</a:t>
            </a:r>
            <a:r>
              <a:rPr lang="en-US" smtClean="0"/>
              <a:t>) Yes</a:t>
            </a:r>
            <a:endParaRPr lang="en-US" dirty="0"/>
          </a:p>
        </p:txBody>
      </p:sp>
      <p:sp>
        <p:nvSpPr>
          <p:cNvPr id="24" name="TextBox 23"/>
          <p:cNvSpPr txBox="1"/>
          <p:nvPr/>
        </p:nvSpPr>
        <p:spPr>
          <a:xfrm>
            <a:off x="2677389" y="4726067"/>
            <a:ext cx="908470" cy="369332"/>
          </a:xfrm>
          <a:prstGeom prst="rect">
            <a:avLst/>
          </a:prstGeom>
          <a:noFill/>
        </p:spPr>
        <p:txBody>
          <a:bodyPr wrap="square" rtlCol="0">
            <a:spAutoFit/>
          </a:bodyPr>
          <a:lstStyle/>
          <a:p>
            <a:r>
              <a:rPr lang="en-US" smtClean="0"/>
              <a:t>(</a:t>
            </a:r>
            <a:r>
              <a:rPr lang="en-US"/>
              <a:t>0</a:t>
            </a:r>
            <a:r>
              <a:rPr lang="en-US" smtClean="0"/>
              <a:t>) No</a:t>
            </a:r>
            <a:endParaRPr lang="en-US" dirty="0"/>
          </a:p>
        </p:txBody>
      </p:sp>
      <p:sp>
        <p:nvSpPr>
          <p:cNvPr id="25" name="TextBox 24"/>
          <p:cNvSpPr txBox="1"/>
          <p:nvPr/>
        </p:nvSpPr>
        <p:spPr>
          <a:xfrm>
            <a:off x="10167664" y="4582869"/>
            <a:ext cx="908470" cy="646331"/>
          </a:xfrm>
          <a:prstGeom prst="rect">
            <a:avLst/>
          </a:prstGeom>
          <a:noFill/>
        </p:spPr>
        <p:txBody>
          <a:bodyPr wrap="square" rtlCol="0">
            <a:spAutoFit/>
          </a:bodyPr>
          <a:lstStyle/>
          <a:p>
            <a:r>
              <a:rPr lang="en-US" smtClean="0"/>
              <a:t>Tumor Size</a:t>
            </a:r>
            <a:endParaRPr lang="en-US" dirty="0"/>
          </a:p>
        </p:txBody>
      </p:sp>
      <p:sp>
        <p:nvSpPr>
          <p:cNvPr id="26" name="TextBox 25"/>
          <p:cNvSpPr txBox="1"/>
          <p:nvPr/>
        </p:nvSpPr>
        <p:spPr>
          <a:xfrm>
            <a:off x="2091702" y="3969122"/>
            <a:ext cx="1827220" cy="369332"/>
          </a:xfrm>
          <a:prstGeom prst="rect">
            <a:avLst/>
          </a:prstGeom>
          <a:noFill/>
        </p:spPr>
        <p:txBody>
          <a:bodyPr wrap="square" rtlCol="0">
            <a:spAutoFit/>
          </a:bodyPr>
          <a:lstStyle/>
          <a:p>
            <a:r>
              <a:rPr lang="en-US" smtClean="0"/>
              <a:t>(0.5)Malignant?</a:t>
            </a:r>
            <a:endParaRPr lang="en-US" dirty="0"/>
          </a:p>
        </p:txBody>
      </p:sp>
      <p:cxnSp>
        <p:nvCxnSpPr>
          <p:cNvPr id="28" name="Straight Connector 27"/>
          <p:cNvCxnSpPr/>
          <p:nvPr/>
        </p:nvCxnSpPr>
        <p:spPr>
          <a:xfrm>
            <a:off x="3790156" y="4194362"/>
            <a:ext cx="4552380" cy="0"/>
          </a:xfrm>
          <a:prstGeom prst="line">
            <a:avLst/>
          </a:prstGeom>
          <a:ln>
            <a:solidFill>
              <a:schemeClr val="tx1"/>
            </a:solidFill>
            <a:prstDash val="dash"/>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9332987" y="2705810"/>
                <a:ext cx="1669354" cy="405688"/>
              </a:xfrm>
              <a:prstGeom prst="rect">
                <a:avLst/>
              </a:prstGeom>
              <a:noFill/>
            </p:spPr>
            <p:txBody>
              <a:bodyPr wrap="square" rtlCol="0">
                <a:spAutoFit/>
              </a:bodyPr>
              <a:lstStyle/>
              <a:p>
                <a14:m>
                  <m:oMath xmlns:m="http://schemas.openxmlformats.org/officeDocument/2006/math">
                    <m:sSub>
                      <m:sSubPr>
                        <m:ctrlPr>
                          <a:rPr lang="en-US" b="1" i="1" smtClean="0">
                            <a:solidFill>
                              <a:srgbClr val="C00000"/>
                            </a:solidFill>
                            <a:latin typeface="Cambria Math" charset="0"/>
                          </a:rPr>
                        </m:ctrlPr>
                      </m:sSubPr>
                      <m:e>
                        <m:r>
                          <a:rPr lang="en-US" b="1" i="1" smtClean="0">
                            <a:solidFill>
                              <a:srgbClr val="C00000"/>
                            </a:solidFill>
                            <a:latin typeface="Cambria Math" charset="0"/>
                          </a:rPr>
                          <m:t>′</m:t>
                        </m:r>
                        <m:r>
                          <a:rPr lang="en-US" b="1" i="1">
                            <a:solidFill>
                              <a:srgbClr val="C00000"/>
                            </a:solidFill>
                            <a:latin typeface="Cambria Math" charset="0"/>
                          </a:rPr>
                          <m:t>𝒉</m:t>
                        </m:r>
                      </m:e>
                      <m:sub>
                        <m:r>
                          <a:rPr lang="en-US" b="1" i="1">
                            <a:solidFill>
                              <a:srgbClr val="C00000"/>
                            </a:solidFill>
                            <a:latin typeface="Cambria Math" charset="0"/>
                          </a:rPr>
                          <m:t>𝜷</m:t>
                        </m:r>
                      </m:sub>
                    </m:sSub>
                    <m:d>
                      <m:dPr>
                        <m:ctrlPr>
                          <a:rPr lang="en-US" b="1" i="1">
                            <a:solidFill>
                              <a:srgbClr val="C00000"/>
                            </a:solidFill>
                            <a:latin typeface="Cambria Math" charset="0"/>
                          </a:rPr>
                        </m:ctrlPr>
                      </m:dPr>
                      <m:e>
                        <m:r>
                          <a:rPr lang="en-US" b="1" i="1">
                            <a:solidFill>
                              <a:srgbClr val="C00000"/>
                            </a:solidFill>
                            <a:latin typeface="Cambria Math" charset="0"/>
                          </a:rPr>
                          <m:t>𝒙</m:t>
                        </m:r>
                      </m:e>
                    </m:d>
                    <m:r>
                      <a:rPr lang="en-US" b="1" i="1">
                        <a:solidFill>
                          <a:srgbClr val="C00000"/>
                        </a:solidFill>
                        <a:latin typeface="Cambria Math" charset="0"/>
                      </a:rPr>
                      <m:t>=</m:t>
                    </m:r>
                    <m:sSup>
                      <m:sSupPr>
                        <m:ctrlPr>
                          <a:rPr lang="en-US" b="1" i="1">
                            <a:solidFill>
                              <a:srgbClr val="C00000"/>
                            </a:solidFill>
                            <a:latin typeface="Cambria Math" charset="0"/>
                          </a:rPr>
                        </m:ctrlPr>
                      </m:sSupPr>
                      <m:e>
                        <m:r>
                          <a:rPr lang="en-US" b="1" i="1" smtClean="0">
                            <a:solidFill>
                              <a:srgbClr val="C00000"/>
                            </a:solidFill>
                            <a:latin typeface="Cambria Math" charset="0"/>
                          </a:rPr>
                          <m:t>′</m:t>
                        </m:r>
                        <m:r>
                          <a:rPr lang="en-US" b="1" i="1">
                            <a:solidFill>
                              <a:srgbClr val="C00000"/>
                            </a:solidFill>
                            <a:latin typeface="Cambria Math" charset="0"/>
                          </a:rPr>
                          <m:t>𝜷</m:t>
                        </m:r>
                      </m:e>
                      <m:sup>
                        <m:r>
                          <a:rPr lang="en-US" b="1" i="1">
                            <a:solidFill>
                              <a:srgbClr val="C00000"/>
                            </a:solidFill>
                            <a:latin typeface="Cambria Math" charset="0"/>
                          </a:rPr>
                          <m:t>𝑻</m:t>
                        </m:r>
                      </m:sup>
                    </m:sSup>
                    <m:r>
                      <a:rPr lang="en-US" b="1" i="1">
                        <a:solidFill>
                          <a:srgbClr val="C00000"/>
                        </a:solidFill>
                        <a:latin typeface="Cambria Math" charset="0"/>
                      </a:rPr>
                      <m:t>𝒙</m:t>
                    </m:r>
                  </m:oMath>
                </a14:m>
                <a:r>
                  <a:rPr lang="en-US" b="1" dirty="0">
                    <a:solidFill>
                      <a:srgbClr val="C00000"/>
                    </a:solidFill>
                  </a:rPr>
                  <a:t> </a:t>
                </a:r>
              </a:p>
            </p:txBody>
          </p:sp>
        </mc:Choice>
        <mc:Fallback xmlns="">
          <p:sp>
            <p:nvSpPr>
              <p:cNvPr id="29" name="TextBox 28"/>
              <p:cNvSpPr txBox="1">
                <a:spLocks noRot="1" noChangeAspect="1" noMove="1" noResize="1" noEditPoints="1" noAdjustHandles="1" noChangeArrowheads="1" noChangeShapeType="1" noTextEdit="1"/>
              </p:cNvSpPr>
              <p:nvPr/>
            </p:nvSpPr>
            <p:spPr>
              <a:xfrm>
                <a:off x="9332987" y="2705810"/>
                <a:ext cx="1669354" cy="405688"/>
              </a:xfrm>
              <a:prstGeom prst="rect">
                <a:avLst/>
              </a:prstGeom>
              <a:blipFill rotWithShape="0">
                <a:blip r:embed="rId6"/>
                <a:stretch>
                  <a:fillRect b="-6061"/>
                </a:stretch>
              </a:blipFill>
            </p:spPr>
            <p:txBody>
              <a:bodyPr/>
              <a:lstStyle/>
              <a:p>
                <a:r>
                  <a:rPr lang="en-US">
                    <a:noFill/>
                  </a:rPr>
                  <a:t> </a:t>
                </a:r>
              </a:p>
            </p:txBody>
          </p:sp>
        </mc:Fallback>
      </mc:AlternateContent>
      <p:sp>
        <p:nvSpPr>
          <p:cNvPr id="22" name="Oval 27"/>
          <p:cNvSpPr>
            <a:spLocks noChangeArrowheads="1"/>
          </p:cNvSpPr>
          <p:nvPr/>
        </p:nvSpPr>
        <p:spPr bwMode="auto">
          <a:xfrm rot="14317620">
            <a:off x="9471810" y="3418816"/>
            <a:ext cx="228600" cy="228600"/>
          </a:xfrm>
          <a:prstGeom prst="ellipse">
            <a:avLst/>
          </a:prstGeom>
          <a:solidFill>
            <a:srgbClr val="C00000"/>
          </a:solidFill>
          <a:ln w="12700">
            <a:solidFill>
              <a:srgbClr val="C00000"/>
            </a:solidFill>
            <a:round/>
            <a:headEnd/>
            <a:tailEnd/>
          </a:ln>
          <a:effectLst/>
        </p:spPr>
        <p:txBody>
          <a:bodyPr wrap="none" anchor="ctr"/>
          <a:lstStyle/>
          <a:p>
            <a:endParaRPr lang="en-US"/>
          </a:p>
        </p:txBody>
      </p:sp>
      <p:sp>
        <p:nvSpPr>
          <p:cNvPr id="27" name="Line 18"/>
          <p:cNvSpPr>
            <a:spLocks noChangeShapeType="1"/>
          </p:cNvSpPr>
          <p:nvPr/>
        </p:nvSpPr>
        <p:spPr bwMode="auto">
          <a:xfrm flipH="1">
            <a:off x="3635156" y="3071425"/>
            <a:ext cx="3786040" cy="1795395"/>
          </a:xfrm>
          <a:prstGeom prst="line">
            <a:avLst/>
          </a:prstGeom>
          <a:noFill/>
          <a:ln w="28575">
            <a:solidFill>
              <a:schemeClr val="accent5">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30" name="TextBox 29"/>
              <p:cNvSpPr txBox="1"/>
              <p:nvPr/>
            </p:nvSpPr>
            <p:spPr>
              <a:xfrm>
                <a:off x="7421196" y="2704107"/>
                <a:ext cx="1669354" cy="405688"/>
              </a:xfrm>
              <a:prstGeom prst="rect">
                <a:avLst/>
              </a:prstGeom>
              <a:noFill/>
            </p:spPr>
            <p:txBody>
              <a:bodyPr wrap="square" rtlCol="0">
                <a:spAutoFit/>
              </a:bodyPr>
              <a:lstStyle/>
              <a:p>
                <a14:m>
                  <m:oMath xmlns:m="http://schemas.openxmlformats.org/officeDocument/2006/math">
                    <m:sSub>
                      <m:sSubPr>
                        <m:ctrlPr>
                          <a:rPr lang="en-US" b="1" i="1" smtClean="0">
                            <a:solidFill>
                              <a:schemeClr val="accent5">
                                <a:lumMod val="75000"/>
                              </a:schemeClr>
                            </a:solidFill>
                            <a:latin typeface="Cambria Math" charset="0"/>
                          </a:rPr>
                        </m:ctrlPr>
                      </m:sSubPr>
                      <m:e>
                        <m:r>
                          <a:rPr lang="en-US" b="1" i="1">
                            <a:solidFill>
                              <a:schemeClr val="accent5">
                                <a:lumMod val="75000"/>
                              </a:schemeClr>
                            </a:solidFill>
                            <a:latin typeface="Cambria Math" charset="0"/>
                          </a:rPr>
                          <m:t>𝒉</m:t>
                        </m:r>
                      </m:e>
                      <m:sub>
                        <m:r>
                          <a:rPr lang="en-US" b="1" i="1">
                            <a:solidFill>
                              <a:schemeClr val="accent5">
                                <a:lumMod val="75000"/>
                              </a:schemeClr>
                            </a:solidFill>
                            <a:latin typeface="Cambria Math" charset="0"/>
                          </a:rPr>
                          <m:t>𝜷</m:t>
                        </m:r>
                      </m:sub>
                    </m:sSub>
                    <m:d>
                      <m:dPr>
                        <m:ctrlPr>
                          <a:rPr lang="en-US" b="1" i="1">
                            <a:solidFill>
                              <a:schemeClr val="accent5">
                                <a:lumMod val="75000"/>
                              </a:schemeClr>
                            </a:solidFill>
                            <a:latin typeface="Cambria Math" charset="0"/>
                          </a:rPr>
                        </m:ctrlPr>
                      </m:dPr>
                      <m:e>
                        <m:r>
                          <a:rPr lang="en-US" b="1" i="1">
                            <a:solidFill>
                              <a:schemeClr val="accent5">
                                <a:lumMod val="75000"/>
                              </a:schemeClr>
                            </a:solidFill>
                            <a:latin typeface="Cambria Math" charset="0"/>
                          </a:rPr>
                          <m:t>𝒙</m:t>
                        </m:r>
                      </m:e>
                    </m:d>
                    <m:r>
                      <a:rPr lang="en-US" b="1" i="1">
                        <a:solidFill>
                          <a:schemeClr val="accent5">
                            <a:lumMod val="75000"/>
                          </a:schemeClr>
                        </a:solidFill>
                        <a:latin typeface="Cambria Math" charset="0"/>
                      </a:rPr>
                      <m:t>=</m:t>
                    </m:r>
                    <m:sSup>
                      <m:sSupPr>
                        <m:ctrlPr>
                          <a:rPr lang="en-US" b="1" i="1">
                            <a:solidFill>
                              <a:schemeClr val="accent5">
                                <a:lumMod val="75000"/>
                              </a:schemeClr>
                            </a:solidFill>
                            <a:latin typeface="Cambria Math" charset="0"/>
                          </a:rPr>
                        </m:ctrlPr>
                      </m:sSupPr>
                      <m:e>
                        <m:r>
                          <a:rPr lang="en-US" b="1" i="1">
                            <a:solidFill>
                              <a:schemeClr val="accent5">
                                <a:lumMod val="75000"/>
                              </a:schemeClr>
                            </a:solidFill>
                            <a:latin typeface="Cambria Math" charset="0"/>
                          </a:rPr>
                          <m:t>𝜷</m:t>
                        </m:r>
                      </m:e>
                      <m:sup>
                        <m:r>
                          <a:rPr lang="en-US" b="1" i="1">
                            <a:solidFill>
                              <a:schemeClr val="accent5">
                                <a:lumMod val="75000"/>
                              </a:schemeClr>
                            </a:solidFill>
                            <a:latin typeface="Cambria Math" charset="0"/>
                          </a:rPr>
                          <m:t>𝑻</m:t>
                        </m:r>
                      </m:sup>
                    </m:sSup>
                    <m:r>
                      <a:rPr lang="en-US" b="1" i="1">
                        <a:solidFill>
                          <a:schemeClr val="accent5">
                            <a:lumMod val="75000"/>
                          </a:schemeClr>
                        </a:solidFill>
                        <a:latin typeface="Cambria Math" charset="0"/>
                      </a:rPr>
                      <m:t>𝒙</m:t>
                    </m:r>
                  </m:oMath>
                </a14:m>
                <a:r>
                  <a:rPr lang="en-US" b="1" dirty="0">
                    <a:solidFill>
                      <a:schemeClr val="accent5">
                        <a:lumMod val="75000"/>
                      </a:schemeClr>
                    </a:solidFill>
                  </a:rPr>
                  <a:t> </a:t>
                </a:r>
                <a:endParaRPr lang="en-US"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421196" y="2704107"/>
                <a:ext cx="1669354" cy="405688"/>
              </a:xfrm>
              <a:prstGeom prst="rect">
                <a:avLst/>
              </a:prstGeom>
              <a:blipFill rotWithShape="0">
                <a:blip r:embed="rId5"/>
                <a:stretch>
                  <a:fillRect b="-6061"/>
                </a:stretch>
              </a:blipFill>
            </p:spPr>
            <p:txBody>
              <a:bodyPr/>
              <a:lstStyle/>
              <a:p>
                <a:r>
                  <a:rPr lang="en-US">
                    <a:noFill/>
                  </a:rPr>
                  <a:t> </a:t>
                </a:r>
              </a:p>
            </p:txBody>
          </p:sp>
        </mc:Fallback>
      </mc:AlternateContent>
      <p:cxnSp>
        <p:nvCxnSpPr>
          <p:cNvPr id="7" name="Straight Connector 6"/>
          <p:cNvCxnSpPr/>
          <p:nvPr/>
        </p:nvCxnSpPr>
        <p:spPr>
          <a:xfrm>
            <a:off x="5086300" y="4175401"/>
            <a:ext cx="0" cy="944286"/>
          </a:xfrm>
          <a:prstGeom prst="line">
            <a:avLst/>
          </a:prstGeom>
          <a:ln>
            <a:solidFill>
              <a:schemeClr val="tx2"/>
            </a:solidFill>
            <a:prstDash val="sysDot"/>
            <a:round/>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310436" y="4175401"/>
            <a:ext cx="0" cy="944286"/>
          </a:xfrm>
          <a:prstGeom prst="line">
            <a:avLst/>
          </a:prstGeom>
          <a:ln>
            <a:solidFill>
              <a:schemeClr val="tx2"/>
            </a:solidFill>
            <a:prstDash val="sysDot"/>
            <a:round/>
            <a:headEnd type="ova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086300" y="4722036"/>
            <a:ext cx="1224136"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46340" y="3109795"/>
            <a:ext cx="0" cy="2119405"/>
          </a:xfrm>
          <a:prstGeom prst="line">
            <a:avLst/>
          </a:prstGeom>
          <a:ln w="25400" cmpd="sng">
            <a:solidFill>
              <a:schemeClr val="accent2">
                <a:lumMod val="75000"/>
              </a:schemeClr>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108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 instead of Logistic Regression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0" dirty="0" smtClean="0"/>
                  <a:t>Currently : </a:t>
                </a:r>
                <a14:m>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𝛽</m:t>
                        </m:r>
                      </m:sub>
                    </m:sSub>
                    <m:d>
                      <m:dPr>
                        <m:ctrlPr>
                          <a:rPr lang="en-US" b="0" i="1" smtClean="0">
                            <a:latin typeface="Cambria Math" charset="0"/>
                          </a:rPr>
                        </m:ctrlPr>
                      </m:dPr>
                      <m:e>
                        <m:r>
                          <a:rPr lang="en-US" b="0" i="1" smtClean="0">
                            <a:latin typeface="Cambria Math" charset="0"/>
                          </a:rPr>
                          <m:t>𝑥</m:t>
                        </m:r>
                      </m:e>
                    </m:d>
                    <m:r>
                      <a:rPr lang="en-US" b="0" i="1" smtClean="0">
                        <a:latin typeface="Cambria Math" charset="0"/>
                      </a:rPr>
                      <m:t>&gt;1 </m:t>
                    </m:r>
                    <m:r>
                      <a:rPr lang="en-US" b="0" i="1" smtClean="0">
                        <a:latin typeface="Cambria Math" charset="0"/>
                      </a:rPr>
                      <m:t>𝑜𝑟</m:t>
                    </m:r>
                    <m:sSub>
                      <m:sSubPr>
                        <m:ctrlPr>
                          <a:rPr lang="en-US" i="1">
                            <a:latin typeface="Cambria Math" charset="0"/>
                          </a:rPr>
                        </m:ctrlPr>
                      </m:sSubPr>
                      <m:e>
                        <m:r>
                          <a:rPr lang="en-US" b="0" i="1" smtClean="0">
                            <a:latin typeface="Cambria Math" charset="0"/>
                          </a:rPr>
                          <m:t> </m:t>
                        </m:r>
                        <m: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b="0" i="1" smtClean="0">
                        <a:latin typeface="Cambria Math" charset="0"/>
                      </a:rPr>
                      <m:t>&lt;0</m:t>
                    </m:r>
                  </m:oMath>
                </a14:m>
                <a:r>
                  <a:rPr lang="en-US" dirty="0" smtClean="0"/>
                  <a:t> </a:t>
                </a:r>
              </a:p>
              <a:p>
                <a:r>
                  <a:rPr lang="en-US" dirty="0" smtClean="0"/>
                  <a:t>For classification we need </a:t>
                </a:r>
                <a14:m>
                  <m:oMath xmlns:m="http://schemas.openxmlformats.org/officeDocument/2006/math">
                    <m:r>
                      <a:rPr lang="en-US" b="0" i="1" smtClean="0">
                        <a:latin typeface="Cambria Math" charset="0"/>
                      </a:rPr>
                      <m:t>𝑦</m:t>
                    </m:r>
                    <m:r>
                      <a:rPr lang="en-US" b="0" i="1" smtClean="0">
                        <a:latin typeface="Cambria Math" charset="0"/>
                      </a:rPr>
                      <m:t>=0 </m:t>
                    </m:r>
                    <m:r>
                      <a:rPr lang="en-US" b="0" i="1" smtClean="0">
                        <a:latin typeface="Cambria Math" charset="0"/>
                      </a:rPr>
                      <m:t>𝑜𝑟</m:t>
                    </m:r>
                    <m:r>
                      <a:rPr lang="en-US" b="0" i="1" smtClean="0">
                        <a:latin typeface="Cambria Math" charset="0"/>
                      </a:rPr>
                      <m:t> </m:t>
                    </m:r>
                    <m:r>
                      <a:rPr lang="en-US" b="0" i="1" smtClean="0">
                        <a:latin typeface="Cambria Math" charset="0"/>
                      </a:rPr>
                      <m:t>𝑦</m:t>
                    </m:r>
                    <m:r>
                      <a:rPr lang="en-US" b="0" i="1" smtClean="0">
                        <a:latin typeface="Cambria Math" charset="0"/>
                      </a:rPr>
                      <m:t>=1</m:t>
                    </m:r>
                  </m:oMath>
                </a14:m>
                <a:endParaRPr lang="en-US" dirty="0" smtClean="0"/>
              </a:p>
              <a:p>
                <a:r>
                  <a:rPr lang="en-US" dirty="0" smtClean="0"/>
                  <a:t>Logistic Regression : </a:t>
                </a:r>
                <a14:m>
                  <m:oMath xmlns:m="http://schemas.openxmlformats.org/officeDocument/2006/math">
                    <m:r>
                      <a:rPr lang="en-US" b="0" i="1" smtClean="0">
                        <a:latin typeface="Cambria Math" charset="0"/>
                      </a:rPr>
                      <m:t>0≤</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𝛽</m:t>
                        </m:r>
                      </m:sub>
                    </m:sSub>
                    <m:d>
                      <m:dPr>
                        <m:ctrlPr>
                          <a:rPr lang="en-US" b="0" i="1" smtClean="0">
                            <a:latin typeface="Cambria Math" charset="0"/>
                          </a:rPr>
                        </m:ctrlPr>
                      </m:dPr>
                      <m:e>
                        <m:r>
                          <a:rPr lang="en-US" b="0" i="1" smtClean="0">
                            <a:latin typeface="Cambria Math" charset="0"/>
                          </a:rPr>
                          <m:t>𝑥</m:t>
                        </m:r>
                      </m:e>
                    </m:d>
                    <m:r>
                      <a:rPr lang="en-US" b="0" i="1" smtClean="0">
                        <a:latin typeface="Cambria Math" charset="0"/>
                      </a:rPr>
                      <m:t>≤1</m:t>
                    </m:r>
                  </m:oMath>
                </a14:m>
                <a:endParaRPr lang="en-US" dirty="0" smtClean="0"/>
              </a:p>
              <a:p>
                <a:endParaRPr lang="en-US" dirty="0" smtClean="0"/>
              </a:p>
              <a:p>
                <a:r>
                  <a:rPr lang="en-US" dirty="0" smtClean="0"/>
                  <a:t>Let’s create a new function which will satisfy our conditions.</a:t>
                </a:r>
              </a:p>
              <a:p>
                <a14:m>
                  <m:oMath xmlns:m="http://schemas.openxmlformats.org/officeDocument/2006/math">
                    <m:sSub>
                      <m:sSubPr>
                        <m:ctrlPr>
                          <a:rPr lang="en-US" i="1">
                            <a:latin typeface="Cambria Math" charset="0"/>
                          </a:rPr>
                        </m:ctrlPr>
                      </m:sSubPr>
                      <m:e>
                        <m: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𝑥</m:t>
                    </m:r>
                  </m:oMath>
                </a14:m>
                <a:r>
                  <a:rPr lang="en-US" dirty="0" smtClean="0"/>
                  <a:t> wrap it to </a:t>
                </a:r>
                <a14:m>
                  <m:oMath xmlns:m="http://schemas.openxmlformats.org/officeDocument/2006/math">
                    <m:sSub>
                      <m:sSubPr>
                        <m:ctrlPr>
                          <a:rPr lang="en-US" i="1">
                            <a:latin typeface="Cambria Math" charset="0"/>
                          </a:rPr>
                        </m:ctrlPr>
                      </m:sSubPr>
                      <m:e>
                        <m: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m:t>
                    </m:r>
                    <m:r>
                      <a:rPr lang="en-US" b="1" i="1" smtClean="0">
                        <a:solidFill>
                          <a:schemeClr val="accent5">
                            <a:lumMod val="75000"/>
                          </a:schemeClr>
                        </a:solidFill>
                        <a:latin typeface="Cambria Math" charset="0"/>
                      </a:rPr>
                      <m:t>𝒈</m:t>
                    </m:r>
                    <m:r>
                      <a:rPr lang="en-US" b="1" i="1" smtClean="0">
                        <a:solidFill>
                          <a:schemeClr val="accent5">
                            <a:lumMod val="75000"/>
                          </a:schemeClr>
                        </a:solidFill>
                        <a:latin typeface="Cambria Math" charset="0"/>
                      </a:rPr>
                      <m:t>(</m:t>
                    </m:r>
                    <m:sSup>
                      <m:sSupPr>
                        <m:ctrlPr>
                          <a:rPr lang="en-US" i="1">
                            <a:latin typeface="Cambria Math" charset="0"/>
                          </a:rPr>
                        </m:ctrlPr>
                      </m:sSupPr>
                      <m:e>
                        <m:r>
                          <a:rPr lang="en-US" b="0" i="1">
                            <a:latin typeface="Cambria Math" charset="0"/>
                          </a:rPr>
                          <m:t>𝛽</m:t>
                        </m:r>
                      </m:e>
                      <m:sup>
                        <m:r>
                          <a:rPr lang="en-US" b="0" i="1">
                            <a:latin typeface="Cambria Math" charset="0"/>
                          </a:rPr>
                          <m:t>𝑇</m:t>
                        </m:r>
                      </m:sup>
                    </m:sSup>
                    <m:r>
                      <a:rPr lang="en-US" b="0" i="1">
                        <a:latin typeface="Cambria Math" charset="0"/>
                      </a:rPr>
                      <m:t>𝑥</m:t>
                    </m:r>
                    <m:r>
                      <a:rPr lang="en-US" b="1" i="1" smtClean="0">
                        <a:solidFill>
                          <a:schemeClr val="accent5">
                            <a:lumMod val="75000"/>
                          </a:schemeClr>
                        </a:solidFill>
                        <a:latin typeface="Cambria Math" charset="0"/>
                      </a:rPr>
                      <m:t>)</m:t>
                    </m:r>
                  </m:oMath>
                </a14:m>
                <a:endParaRPr lang="en-US" b="1" dirty="0" smtClean="0">
                  <a:solidFill>
                    <a:schemeClr val="accent5">
                      <a:lumMod val="75000"/>
                    </a:schemeClr>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33" t="-3333"/>
                </a:stretch>
              </a:blipFill>
            </p:spPr>
            <p:txBody>
              <a:bodyPr/>
              <a:lstStyle/>
              <a:p>
                <a:r>
                  <a:rPr lang="en-US">
                    <a:noFill/>
                  </a:rPr>
                  <a:t> </a:t>
                </a:r>
              </a:p>
            </p:txBody>
          </p:sp>
        </mc:Fallback>
      </mc:AlternateContent>
    </p:spTree>
    <p:extLst>
      <p:ext uri="{BB962C8B-B14F-4D97-AF65-F5344CB8AC3E}">
        <p14:creationId xmlns:p14="http://schemas.microsoft.com/office/powerpoint/2010/main" val="2099902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charset="0"/>
                        </a:rPr>
                        <m:t>𝑔</m:t>
                      </m:r>
                      <m:d>
                        <m:dPr>
                          <m:ctrlPr>
                            <a:rPr lang="en-US" b="0" i="1" smtClean="0">
                              <a:latin typeface="Cambria Math" charset="0"/>
                            </a:rPr>
                          </m:ctrlPr>
                        </m:dPr>
                        <m:e>
                          <m:r>
                            <a:rPr lang="en-US" b="0" i="1" smtClean="0">
                              <a:latin typeface="Cambria Math" charset="0"/>
                            </a:rPr>
                            <m:t>𝑧</m:t>
                          </m:r>
                        </m:e>
                      </m:d>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𝛽</m:t>
                          </m:r>
                        </m:sub>
                      </m:sSub>
                      <m:d>
                        <m:dPr>
                          <m:ctrlPr>
                            <a:rPr lang="en-US" b="0" i="1" smtClean="0">
                              <a:latin typeface="Cambria Math" charset="0"/>
                            </a:rPr>
                          </m:ctrlPr>
                        </m:dPr>
                        <m:e>
                          <m:r>
                            <a:rPr lang="en-US" b="0" i="1" smtClean="0">
                              <a:latin typeface="Cambria Math" charset="0"/>
                            </a:rPr>
                            <m:t>𝑥</m:t>
                          </m:r>
                        </m:e>
                      </m:d>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𝑥</m:t>
                              </m:r>
                            </m:sup>
                          </m:sSup>
                        </m:den>
                      </m:f>
                    </m:oMath>
                  </m:oMathPara>
                </a14:m>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lvl="0" indent="0" algn="ctr">
                  <a:lnSpc>
                    <a:spcPct val="100000"/>
                  </a:lnSpc>
                  <a:spcBef>
                    <a:spcPts val="0"/>
                  </a:spcBef>
                  <a:buNone/>
                </a:pPr>
                <a14:m>
                  <m:oMathPara xmlns:m="http://schemas.openxmlformats.org/officeDocument/2006/math">
                    <m:oMathParaPr>
                      <m:jc m:val="left"/>
                    </m:oMathParaPr>
                    <m:oMath xmlns:m="http://schemas.openxmlformats.org/officeDocument/2006/math">
                      <m:sSub>
                        <m:sSubPr>
                          <m:ctrlPr>
                            <a:rPr lang="en-US" i="1">
                              <a:latin typeface="Cambria Math" charset="0"/>
                            </a:rPr>
                          </m:ctrlPr>
                        </m:sSubPr>
                        <m:e>
                          <m:r>
                            <a:rPr lang="en-US" i="1">
                              <a:latin typeface="Cambria Math" charset="0"/>
                            </a:rPr>
                            <m:t>h</m:t>
                          </m:r>
                        </m:e>
                        <m:sub>
                          <m:r>
                            <a:rPr lang="en-US" b="0" i="1" smtClean="0">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b="0" i="1" smtClean="0">
                                      <a:latin typeface="Cambria Math"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𝑥</m:t>
                              </m:r>
                            </m:sup>
                          </m:sSup>
                        </m:den>
                      </m:f>
                      <m:r>
                        <a:rPr lang="en-US" b="0" i="0" smtClean="0">
                          <a:latin typeface="Cambria Math" charset="0"/>
                        </a:rPr>
                        <m:t>=</m:t>
                      </m:r>
                      <m:r>
                        <m:rPr>
                          <m:sty m:val="p"/>
                        </m:rPr>
                        <a:rPr lang="en-US" b="0" i="0" smtClean="0">
                          <a:latin typeface="Cambria Math" charset="0"/>
                        </a:rPr>
                        <m:t>P</m:t>
                      </m:r>
                      <m:d>
                        <m:dPr>
                          <m:endChr m:val="|"/>
                          <m:ctrlPr>
                            <a:rPr lang="en-US" b="0" i="1" smtClean="0">
                              <a:latin typeface="Cambria Math" charset="0"/>
                            </a:rPr>
                          </m:ctrlPr>
                        </m:dPr>
                        <m:e>
                          <m:r>
                            <m:rPr>
                              <m:sty m:val="p"/>
                            </m:rPr>
                            <a:rPr lang="en-US" b="0" i="0" smtClean="0">
                              <a:latin typeface="Cambria Math" charset="0"/>
                            </a:rPr>
                            <m:t>y</m:t>
                          </m:r>
                          <m:r>
                            <a:rPr lang="en-US" b="0" i="0" smtClean="0">
                              <a:latin typeface="Cambria Math" charset="0"/>
                            </a:rPr>
                            <m:t>=1</m:t>
                          </m:r>
                        </m:e>
                      </m:d>
                      <m:r>
                        <a:rPr lang="en-US" i="1">
                          <a:latin typeface="Cambria Math" charset="0"/>
                        </a:rPr>
                        <m:t>𝑥</m:t>
                      </m:r>
                      <m:r>
                        <a:rPr lang="en-US" b="0" i="0" smtClean="0">
                          <a:latin typeface="Cambria Math" charset="0"/>
                        </a:rPr>
                        <m:t>;</m:t>
                      </m:r>
                      <m:r>
                        <a:rPr lang="en-US" b="0" i="1" smtClean="0">
                          <a:latin typeface="Cambria Math" charset="0"/>
                        </a:rPr>
                        <m:t>𝛽</m:t>
                      </m:r>
                      <m:r>
                        <a:rPr lang="en-US" b="0" i="0" smtClean="0">
                          <a:latin typeface="Cambria Math" charset="0"/>
                        </a:rPr>
                        <m:t>)</m:t>
                      </m:r>
                    </m:oMath>
                  </m:oMathPara>
                </a14:m>
                <a:endParaRPr lang="en-US" dirty="0" smtClean="0"/>
              </a:p>
              <a:p>
                <a:pPr marL="0" lvl="0" indent="0" algn="ctr">
                  <a:lnSpc>
                    <a:spcPct val="100000"/>
                  </a:lnSpc>
                  <a:spcBef>
                    <a:spcPts val="0"/>
                  </a:spcBef>
                  <a:buNone/>
                </a:pPr>
                <a:endParaRPr lang="en-US" dirty="0"/>
              </a:p>
              <a:p>
                <a:pPr marL="0" lvl="0" indent="0" algn="ctr">
                  <a:lnSpc>
                    <a:spcPct val="100000"/>
                  </a:lnSpc>
                  <a:spcBef>
                    <a:spcPts val="0"/>
                  </a:spcBef>
                  <a:buNone/>
                </a:pPr>
                <a14:m>
                  <m:oMathPara xmlns:m="http://schemas.openxmlformats.org/officeDocument/2006/math">
                    <m:oMathParaPr>
                      <m:jc m:val="center"/>
                    </m:oMathParaPr>
                    <m:oMath xmlns:m="http://schemas.openxmlformats.org/officeDocument/2006/math">
                      <m:r>
                        <m:rPr>
                          <m:sty m:val="p"/>
                        </m:rPr>
                        <a:rPr lang="en-US">
                          <a:latin typeface="Cambria Math" charset="0"/>
                        </a:rPr>
                        <m:t>P</m:t>
                      </m:r>
                      <m:d>
                        <m:dPr>
                          <m:endChr m:val="|"/>
                          <m:ctrlPr>
                            <a:rPr lang="en-US" i="1">
                              <a:latin typeface="Cambria Math" charset="0"/>
                            </a:rPr>
                          </m:ctrlPr>
                        </m:dPr>
                        <m:e>
                          <m:r>
                            <m:rPr>
                              <m:sty m:val="p"/>
                            </m:rPr>
                            <a:rPr lang="en-US">
                              <a:latin typeface="Cambria Math" charset="0"/>
                            </a:rPr>
                            <m:t>y</m:t>
                          </m:r>
                          <m:r>
                            <a:rPr lang="en-US">
                              <a:latin typeface="Cambria Math" charset="0"/>
                            </a:rPr>
                            <m:t>=1</m:t>
                          </m:r>
                        </m:e>
                      </m:d>
                      <m:r>
                        <a:rPr lang="en-US" i="1">
                          <a:latin typeface="Cambria Math" charset="0"/>
                        </a:rPr>
                        <m:t>𝑥</m:t>
                      </m:r>
                      <m:r>
                        <a:rPr lang="en-US">
                          <a:latin typeface="Cambria Math" charset="0"/>
                        </a:rPr>
                        <m:t>;</m:t>
                      </m:r>
                      <m:r>
                        <a:rPr lang="en-US" i="1">
                          <a:latin typeface="Cambria Math" charset="0"/>
                        </a:rPr>
                        <m:t>𝛽</m:t>
                      </m:r>
                      <m:r>
                        <a:rPr lang="en-US">
                          <a:latin typeface="Cambria Math" charset="0"/>
                        </a:rPr>
                        <m:t>)</m:t>
                      </m:r>
                      <m:r>
                        <a:rPr lang="en-US" b="0" i="0" smtClean="0">
                          <a:latin typeface="Cambria Math" charset="0"/>
                        </a:rPr>
                        <m:t>+</m:t>
                      </m:r>
                      <m:r>
                        <m:rPr>
                          <m:sty m:val="p"/>
                        </m:rPr>
                        <a:rPr lang="en-US" b="0" i="0" smtClean="0">
                          <a:latin typeface="Cambria Math" charset="0"/>
                        </a:rPr>
                        <m:t>P</m:t>
                      </m:r>
                      <m:d>
                        <m:dPr>
                          <m:ctrlPr>
                            <a:rPr lang="en-US" b="0" i="1" smtClean="0">
                              <a:latin typeface="Cambria Math" charset="0"/>
                            </a:rPr>
                          </m:ctrlPr>
                        </m:dPr>
                        <m:e>
                          <m:r>
                            <m:rPr>
                              <m:sty m:val="p"/>
                            </m:rPr>
                            <a:rPr lang="en-US" b="0" i="0" smtClean="0">
                              <a:latin typeface="Cambria Math" charset="0"/>
                            </a:rPr>
                            <m:t>y</m:t>
                          </m:r>
                          <m:r>
                            <a:rPr lang="en-US" b="0" i="0" smtClean="0">
                              <a:latin typeface="Cambria Math" charset="0"/>
                            </a:rPr>
                            <m:t>=0</m:t>
                          </m:r>
                        </m:e>
                        <m:e>
                          <m:r>
                            <a:rPr lang="en-US" i="1">
                              <a:latin typeface="Cambria Math" charset="0"/>
                            </a:rPr>
                            <m:t>𝑥</m:t>
                          </m:r>
                          <m:r>
                            <a:rPr lang="en-US">
                              <a:latin typeface="Cambria Math" charset="0"/>
                            </a:rPr>
                            <m:t>;</m:t>
                          </m:r>
                          <m:r>
                            <a:rPr lang="en-US" i="1">
                              <a:latin typeface="Cambria Math" charset="0"/>
                            </a:rPr>
                            <m:t>𝛽</m:t>
                          </m:r>
                        </m:e>
                      </m:d>
                      <m:r>
                        <a:rPr lang="en-US" b="0" i="1" smtClean="0">
                          <a:latin typeface="Cambria Math" charset="0"/>
                        </a:rPr>
                        <m:t>=1</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5"/>
          <a:stretch>
            <a:fillRect/>
          </a:stretch>
        </p:blipFill>
        <p:spPr>
          <a:xfrm>
            <a:off x="6296237" y="1600200"/>
            <a:ext cx="5080000" cy="2730500"/>
          </a:xfrm>
          <a:prstGeom prst="rect">
            <a:avLst/>
          </a:prstGeom>
        </p:spPr>
      </p:pic>
    </p:spTree>
    <p:extLst>
      <p:ext uri="{BB962C8B-B14F-4D97-AF65-F5344CB8AC3E}">
        <p14:creationId xmlns:p14="http://schemas.microsoft.com/office/powerpoint/2010/main" val="698330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cost function?</a:t>
            </a:r>
            <a:endParaRPr lang="en-US" dirty="0"/>
          </a:p>
        </p:txBody>
      </p:sp>
      <p:sp>
        <p:nvSpPr>
          <p:cNvPr id="3" name="Content Placeholder 2"/>
          <p:cNvSpPr>
            <a:spLocks noGrp="1"/>
          </p:cNvSpPr>
          <p:nvPr>
            <p:ph idx="1"/>
          </p:nvPr>
        </p:nvSpPr>
        <p:spPr/>
        <p:txBody>
          <a:bodyPr/>
          <a:lstStyle/>
          <a:p>
            <a:r>
              <a:rPr lang="en-US" dirty="0" smtClean="0"/>
              <a:t>In mathematical </a:t>
            </a:r>
            <a:r>
              <a:rPr lang="en-US" dirty="0" err="1" smtClean="0"/>
              <a:t>opimization</a:t>
            </a:r>
            <a:r>
              <a:rPr lang="en-US" dirty="0" smtClean="0"/>
              <a:t>, statistics, econometrics etc.</a:t>
            </a:r>
            <a:r>
              <a:rPr lang="en-US" dirty="0"/>
              <a:t> </a:t>
            </a:r>
            <a:r>
              <a:rPr lang="en-US" dirty="0" smtClean="0"/>
              <a:t>a</a:t>
            </a:r>
            <a:r>
              <a:rPr lang="en-US" dirty="0"/>
              <a:t> </a:t>
            </a:r>
            <a:r>
              <a:rPr lang="en-US" b="1" dirty="0"/>
              <a:t>loss function</a:t>
            </a:r>
            <a:r>
              <a:rPr lang="en-US" dirty="0"/>
              <a:t> or </a:t>
            </a:r>
            <a:r>
              <a:rPr lang="en-US" b="1" dirty="0"/>
              <a:t>cost function</a:t>
            </a:r>
            <a:r>
              <a:rPr lang="en-US" dirty="0"/>
              <a:t> is a function that maps </a:t>
            </a:r>
            <a:r>
              <a:rPr lang="en-US" dirty="0" smtClean="0"/>
              <a:t>an event or </a:t>
            </a:r>
            <a:r>
              <a:rPr lang="en-US" dirty="0"/>
              <a:t>values of one or more variables onto </a:t>
            </a:r>
            <a:r>
              <a:rPr lang="en-US" dirty="0" smtClean="0"/>
              <a:t>a real number intuitively </a:t>
            </a:r>
            <a:r>
              <a:rPr lang="en-US" dirty="0"/>
              <a:t>representing some "cost" associated with the event. </a:t>
            </a:r>
            <a:r>
              <a:rPr lang="en-US" dirty="0" smtClean="0"/>
              <a:t>An optimization problem</a:t>
            </a:r>
            <a:r>
              <a:rPr lang="en-US" dirty="0"/>
              <a:t> seeks to minimize a loss function. </a:t>
            </a:r>
            <a:endParaRPr lang="en-US" dirty="0" smtClean="0"/>
          </a:p>
          <a:p>
            <a:endParaRPr lang="en-US" dirty="0"/>
          </a:p>
          <a:p>
            <a:endParaRPr lang="en-US" dirty="0"/>
          </a:p>
        </p:txBody>
      </p:sp>
    </p:spTree>
    <p:extLst>
      <p:ext uri="{BB962C8B-B14F-4D97-AF65-F5344CB8AC3E}">
        <p14:creationId xmlns:p14="http://schemas.microsoft.com/office/powerpoint/2010/main" val="20941112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sp>
        <p:nvSpPr>
          <p:cNvPr id="3" name="Content Placeholder 2"/>
          <p:cNvSpPr>
            <a:spLocks noGrp="1"/>
          </p:cNvSpPr>
          <p:nvPr>
            <p:ph idx="1"/>
          </p:nvPr>
        </p:nvSpPr>
        <p:spPr/>
        <p:txBody>
          <a:bodyPr/>
          <a:lstStyle/>
          <a:p>
            <a:r>
              <a:rPr lang="en-US" dirty="0" smtClean="0"/>
              <a:t>A technique to find minimum of a function</a:t>
            </a:r>
          </a:p>
          <a:p>
            <a:r>
              <a:rPr lang="en-US" dirty="0" smtClean="0"/>
              <a:t>With other words “for which input parameters of the function will I get a minimum output”</a:t>
            </a:r>
          </a:p>
          <a:p>
            <a:r>
              <a:rPr lang="en-US" dirty="0" smtClean="0"/>
              <a:t>Not the best algorithm but computationally and conceptually simple </a:t>
            </a:r>
            <a:endParaRPr lang="en-US" dirty="0"/>
          </a:p>
        </p:txBody>
      </p:sp>
    </p:spTree>
    <p:extLst>
      <p:ext uri="{BB962C8B-B14F-4D97-AF65-F5344CB8AC3E}">
        <p14:creationId xmlns:p14="http://schemas.microsoft.com/office/powerpoint/2010/main" val="764867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Intuition</a:t>
            </a:r>
            <a:endParaRPr lang="en-US" dirty="0"/>
          </a:p>
        </p:txBody>
      </p:sp>
      <p:sp>
        <p:nvSpPr>
          <p:cNvPr id="3" name="Content Placeholder 2"/>
          <p:cNvSpPr>
            <a:spLocks noGrp="1"/>
          </p:cNvSpPr>
          <p:nvPr>
            <p:ph idx="1"/>
          </p:nvPr>
        </p:nvSpPr>
        <p:spPr/>
        <p:txBody>
          <a:bodyPr>
            <a:normAutofit/>
          </a:bodyPr>
          <a:lstStyle/>
          <a:p>
            <a:r>
              <a:rPr lang="en-US" dirty="0" smtClean="0"/>
              <a:t>This technique works well for convex functions.</a:t>
            </a:r>
          </a:p>
          <a:p>
            <a:endParaRPr lang="en-US" dirty="0"/>
          </a:p>
          <a:p>
            <a:endParaRPr lang="en-US" u="sng" dirty="0">
              <a:solidFill>
                <a:schemeClr val="accent5">
                  <a:lumMod val="75000"/>
                </a:schemeClr>
              </a:solidFill>
            </a:endParaRPr>
          </a:p>
          <a:p>
            <a:endParaRPr lang="en-US" u="sng" dirty="0">
              <a:solidFill>
                <a:schemeClr val="accent5">
                  <a:lumMod val="75000"/>
                </a:schemeClr>
              </a:solidFill>
            </a:endParaRPr>
          </a:p>
          <a:p>
            <a:endParaRPr lang="en-US" u="sng" dirty="0">
              <a:solidFill>
                <a:schemeClr val="accent5">
                  <a:lumMod val="75000"/>
                </a:schemeClr>
              </a:solidFill>
            </a:endParaRPr>
          </a:p>
          <a:p>
            <a:endParaRPr lang="en-US" dirty="0"/>
          </a:p>
          <a:p>
            <a:endParaRPr lang="en-US" dirty="0" smtClean="0"/>
          </a:p>
          <a:p>
            <a:r>
              <a:rPr lang="en-US" dirty="0" smtClean="0"/>
              <a:t>It can potentially find the global min</a:t>
            </a:r>
            <a:endParaRPr lang="en-US" dirty="0"/>
          </a:p>
        </p:txBody>
      </p:sp>
      <p:cxnSp>
        <p:nvCxnSpPr>
          <p:cNvPr id="5" name="Straight Arrow Connector 4"/>
          <p:cNvCxnSpPr/>
          <p:nvPr/>
        </p:nvCxnSpPr>
        <p:spPr>
          <a:xfrm>
            <a:off x="2061964" y="5157192"/>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061964" y="2636912"/>
            <a:ext cx="0" cy="252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Freeform 3"/>
          <p:cNvSpPr/>
          <p:nvPr/>
        </p:nvSpPr>
        <p:spPr>
          <a:xfrm>
            <a:off x="2536274" y="2636912"/>
            <a:ext cx="2246244" cy="2107096"/>
          </a:xfrm>
          <a:custGeom>
            <a:avLst/>
            <a:gdLst>
              <a:gd name="connsiteX0" fmla="*/ 0 w 2246244"/>
              <a:gd name="connsiteY0" fmla="*/ 0 h 2107096"/>
              <a:gd name="connsiteX1" fmla="*/ 1133061 w 2246244"/>
              <a:gd name="connsiteY1" fmla="*/ 2107096 h 2107096"/>
              <a:gd name="connsiteX2" fmla="*/ 2246244 w 2246244"/>
              <a:gd name="connsiteY2" fmla="*/ 0 h 2107096"/>
            </a:gdLst>
            <a:ahLst/>
            <a:cxnLst>
              <a:cxn ang="0">
                <a:pos x="connsiteX0" y="connsiteY0"/>
              </a:cxn>
              <a:cxn ang="0">
                <a:pos x="connsiteX1" y="connsiteY1"/>
              </a:cxn>
              <a:cxn ang="0">
                <a:pos x="connsiteX2" y="connsiteY2"/>
              </a:cxn>
            </a:cxnLst>
            <a:rect l="l" t="t" r="r" b="b"/>
            <a:pathLst>
              <a:path w="2246244" h="2107096">
                <a:moveTo>
                  <a:pt x="0" y="0"/>
                </a:moveTo>
                <a:cubicBezTo>
                  <a:pt x="379343" y="1053548"/>
                  <a:pt x="758687" y="2107096"/>
                  <a:pt x="1133061" y="2107096"/>
                </a:cubicBezTo>
                <a:cubicBezTo>
                  <a:pt x="1507435" y="2107096"/>
                  <a:pt x="2246244" y="0"/>
                  <a:pt x="224624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3214092" y="4744008"/>
            <a:ext cx="936104" cy="0"/>
          </a:xfrm>
          <a:prstGeom prst="line">
            <a:avLst/>
          </a:prstGeom>
          <a:ln w="19050">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66220" y="4455663"/>
            <a:ext cx="4404759" cy="369332"/>
          </a:xfrm>
          <a:prstGeom prst="rect">
            <a:avLst/>
          </a:prstGeom>
          <a:noFill/>
        </p:spPr>
        <p:txBody>
          <a:bodyPr wrap="square" rtlCol="0">
            <a:spAutoFit/>
          </a:bodyPr>
          <a:lstStyle/>
          <a:p>
            <a:r>
              <a:rPr lang="en-US" u="sng" dirty="0">
                <a:solidFill>
                  <a:schemeClr val="accent5">
                    <a:lumMod val="75000"/>
                  </a:schemeClr>
                </a:solidFill>
              </a:rPr>
              <a:t>l</a:t>
            </a:r>
            <a:r>
              <a:rPr lang="en-US" u="sng" dirty="0" smtClean="0">
                <a:solidFill>
                  <a:schemeClr val="accent5">
                    <a:lumMod val="75000"/>
                  </a:schemeClr>
                </a:solidFill>
              </a:rPr>
              <a:t>anding point</a:t>
            </a:r>
            <a:endParaRPr lang="en-US" u="sng" dirty="0">
              <a:solidFill>
                <a:schemeClr val="accent5">
                  <a:lumMod val="75000"/>
                </a:schemeClr>
              </a:solidFill>
            </a:endParaRPr>
          </a:p>
        </p:txBody>
      </p:sp>
      <p:sp>
        <p:nvSpPr>
          <p:cNvPr id="14" name="TextBox 13"/>
          <p:cNvSpPr txBox="1"/>
          <p:nvPr/>
        </p:nvSpPr>
        <p:spPr>
          <a:xfrm>
            <a:off x="4782518" y="2636912"/>
            <a:ext cx="1224136" cy="369332"/>
          </a:xfrm>
          <a:prstGeom prst="rect">
            <a:avLst/>
          </a:prstGeom>
          <a:noFill/>
        </p:spPr>
        <p:txBody>
          <a:bodyPr wrap="square" rtlCol="0">
            <a:spAutoFit/>
          </a:bodyPr>
          <a:lstStyle/>
          <a:p>
            <a:r>
              <a:rPr lang="en-US" dirty="0"/>
              <a:t>c</a:t>
            </a:r>
            <a:r>
              <a:rPr lang="en-US" smtClean="0"/>
              <a:t>onvex</a:t>
            </a:r>
            <a:endParaRPr lang="en-US" dirty="0"/>
          </a:p>
        </p:txBody>
      </p:sp>
    </p:spTree>
    <p:extLst>
      <p:ext uri="{BB962C8B-B14F-4D97-AF65-F5344CB8AC3E}">
        <p14:creationId xmlns:p14="http://schemas.microsoft.com/office/powerpoint/2010/main" val="13403848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Intuition</a:t>
            </a:r>
            <a:endParaRPr lang="en-US" dirty="0"/>
          </a:p>
        </p:txBody>
      </p:sp>
      <p:sp>
        <p:nvSpPr>
          <p:cNvPr id="3" name="Content Placeholder 2"/>
          <p:cNvSpPr>
            <a:spLocks noGrp="1"/>
          </p:cNvSpPr>
          <p:nvPr>
            <p:ph idx="1"/>
          </p:nvPr>
        </p:nvSpPr>
        <p:spPr>
          <a:xfrm>
            <a:off x="1593436" y="1600200"/>
            <a:ext cx="9782801" cy="4853136"/>
          </a:xfrm>
        </p:spPr>
        <p:txBody>
          <a:bodyPr>
            <a:normAutofit/>
          </a:bodyPr>
          <a:lstStyle/>
          <a:p>
            <a:r>
              <a:rPr lang="en-US" dirty="0" smtClean="0"/>
              <a:t>This technique is not the best for non-convex functions.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It can potentially find the global min but also local</a:t>
            </a:r>
            <a:endParaRPr lang="en-US" dirty="0"/>
          </a:p>
        </p:txBody>
      </p:sp>
      <p:cxnSp>
        <p:nvCxnSpPr>
          <p:cNvPr id="5" name="Straight Arrow Connector 4"/>
          <p:cNvCxnSpPr/>
          <p:nvPr/>
        </p:nvCxnSpPr>
        <p:spPr>
          <a:xfrm>
            <a:off x="2061964" y="5157192"/>
            <a:ext cx="8064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061964" y="2636912"/>
            <a:ext cx="0" cy="252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1729408" y="2367754"/>
            <a:ext cx="7598393" cy="3092425"/>
          </a:xfrm>
          <a:custGeom>
            <a:avLst/>
            <a:gdLst>
              <a:gd name="connsiteX0" fmla="*/ 0 w 3081130"/>
              <a:gd name="connsiteY0" fmla="*/ 1071185 h 3092425"/>
              <a:gd name="connsiteX1" fmla="*/ 218661 w 3081130"/>
              <a:gd name="connsiteY1" fmla="*/ 2482542 h 3092425"/>
              <a:gd name="connsiteX2" fmla="*/ 735495 w 3081130"/>
              <a:gd name="connsiteY2" fmla="*/ 1190455 h 3092425"/>
              <a:gd name="connsiteX3" fmla="*/ 1133061 w 3081130"/>
              <a:gd name="connsiteY3" fmla="*/ 3078889 h 3092425"/>
              <a:gd name="connsiteX4" fmla="*/ 1510748 w 3081130"/>
              <a:gd name="connsiteY4" fmla="*/ 17637 h 3092425"/>
              <a:gd name="connsiteX5" fmla="*/ 2007704 w 3081130"/>
              <a:gd name="connsiteY5" fmla="*/ 1766924 h 3092425"/>
              <a:gd name="connsiteX6" fmla="*/ 2246243 w 3081130"/>
              <a:gd name="connsiteY6" fmla="*/ 514594 h 3092425"/>
              <a:gd name="connsiteX7" fmla="*/ 2663687 w 3081130"/>
              <a:gd name="connsiteY7" fmla="*/ 2522298 h 3092425"/>
              <a:gd name="connsiteX8" fmla="*/ 3081130 w 3081130"/>
              <a:gd name="connsiteY8" fmla="*/ 1389237 h 309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130" h="3092425">
                <a:moveTo>
                  <a:pt x="0" y="1071185"/>
                </a:moveTo>
                <a:cubicBezTo>
                  <a:pt x="48039" y="1766924"/>
                  <a:pt x="96079" y="2462664"/>
                  <a:pt x="218661" y="2482542"/>
                </a:cubicBezTo>
                <a:cubicBezTo>
                  <a:pt x="341243" y="2502420"/>
                  <a:pt x="583095" y="1091064"/>
                  <a:pt x="735495" y="1190455"/>
                </a:cubicBezTo>
                <a:cubicBezTo>
                  <a:pt x="887895" y="1289846"/>
                  <a:pt x="1003852" y="3274359"/>
                  <a:pt x="1133061" y="3078889"/>
                </a:cubicBezTo>
                <a:cubicBezTo>
                  <a:pt x="1262270" y="2883419"/>
                  <a:pt x="1364974" y="236298"/>
                  <a:pt x="1510748" y="17637"/>
                </a:cubicBezTo>
                <a:cubicBezTo>
                  <a:pt x="1656522" y="-201024"/>
                  <a:pt x="1885122" y="1684098"/>
                  <a:pt x="2007704" y="1766924"/>
                </a:cubicBezTo>
                <a:cubicBezTo>
                  <a:pt x="2130286" y="1849750"/>
                  <a:pt x="2136913" y="388698"/>
                  <a:pt x="2246243" y="514594"/>
                </a:cubicBezTo>
                <a:cubicBezTo>
                  <a:pt x="2355574" y="640490"/>
                  <a:pt x="2524539" y="2376524"/>
                  <a:pt x="2663687" y="2522298"/>
                </a:cubicBezTo>
                <a:cubicBezTo>
                  <a:pt x="2802835" y="2668072"/>
                  <a:pt x="3081130" y="1389237"/>
                  <a:pt x="3081130" y="13892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008748" y="4551130"/>
            <a:ext cx="4404759" cy="369332"/>
          </a:xfrm>
          <a:prstGeom prst="rect">
            <a:avLst/>
          </a:prstGeom>
          <a:noFill/>
        </p:spPr>
        <p:txBody>
          <a:bodyPr wrap="square" rtlCol="0">
            <a:spAutoFit/>
          </a:bodyPr>
          <a:lstStyle/>
          <a:p>
            <a:r>
              <a:rPr lang="en-US" u="sng" dirty="0">
                <a:solidFill>
                  <a:schemeClr val="accent5">
                    <a:lumMod val="75000"/>
                  </a:schemeClr>
                </a:solidFill>
              </a:rPr>
              <a:t>p</a:t>
            </a:r>
            <a:r>
              <a:rPr lang="en-US" u="sng" dirty="0" smtClean="0">
                <a:solidFill>
                  <a:schemeClr val="accent5">
                    <a:lumMod val="75000"/>
                  </a:schemeClr>
                </a:solidFill>
              </a:rPr>
              <a:t>otential landing points</a:t>
            </a:r>
            <a:endParaRPr lang="en-US" u="sng" dirty="0">
              <a:solidFill>
                <a:schemeClr val="accent5">
                  <a:lumMod val="75000"/>
                </a:schemeClr>
              </a:solidFill>
            </a:endParaRPr>
          </a:p>
        </p:txBody>
      </p:sp>
      <p:cxnSp>
        <p:nvCxnSpPr>
          <p:cNvPr id="13" name="Straight Connector 12"/>
          <p:cNvCxnSpPr/>
          <p:nvPr/>
        </p:nvCxnSpPr>
        <p:spPr>
          <a:xfrm>
            <a:off x="6484836" y="4149080"/>
            <a:ext cx="576064"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89956" y="4869160"/>
            <a:ext cx="576064"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22204" y="5473974"/>
            <a:ext cx="576064"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110636" y="4920462"/>
            <a:ext cx="504056"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413507" y="3645024"/>
            <a:ext cx="1433433" cy="369332"/>
          </a:xfrm>
          <a:prstGeom prst="rect">
            <a:avLst/>
          </a:prstGeom>
          <a:noFill/>
        </p:spPr>
        <p:txBody>
          <a:bodyPr wrap="square" rtlCol="0">
            <a:spAutoFit/>
          </a:bodyPr>
          <a:lstStyle/>
          <a:p>
            <a:r>
              <a:rPr lang="en-US" smtClean="0"/>
              <a:t>non-convex</a:t>
            </a:r>
            <a:endParaRPr lang="en-US"/>
          </a:p>
        </p:txBody>
      </p:sp>
    </p:spTree>
    <p:extLst>
      <p:ext uri="{BB962C8B-B14F-4D97-AF65-F5344CB8AC3E}">
        <p14:creationId xmlns:p14="http://schemas.microsoft.com/office/powerpoint/2010/main" val="272681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Given some function </a:t>
                </a:r>
                <a14:m>
                  <m:oMath xmlns:m="http://schemas.openxmlformats.org/officeDocument/2006/math">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m:t>
                    </m:r>
                  </m:oMath>
                </a14:m>
                <a:endParaRPr lang="en-US" dirty="0" smtClean="0"/>
              </a:p>
              <a:p>
                <a:pPr marL="0" lvl="0" indent="0">
                  <a:lnSpc>
                    <a:spcPct val="100000"/>
                  </a:lnSpc>
                  <a:spcBef>
                    <a:spcPts val="0"/>
                  </a:spcBef>
                  <a:buNone/>
                </a:pPr>
                <a:r>
                  <a:rPr lang="en-US" dirty="0" smtClean="0"/>
                  <a:t>We want </a:t>
                </a:r>
                <a14:m>
                  <m:oMath xmlns:m="http://schemas.openxmlformats.org/officeDocument/2006/math">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min</m:t>
                            </m:r>
                          </m:e>
                          <m:lim>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m:t>
                            </m:r>
                          </m:lim>
                        </m:limLow>
                      </m:fName>
                      <m:e>
                        <m:r>
                          <a:rPr lang="en-US" b="0" i="1" smtClean="0">
                            <a:latin typeface="Cambria Math" charset="0"/>
                          </a:rPr>
                          <m:t> </m:t>
                        </m:r>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 </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m:t>
                        </m:r>
                      </m:e>
                    </m:func>
                  </m:oMath>
                </a14:m>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High level steps:</a:t>
                </a:r>
                <a:br>
                  <a:rPr lang="en-US" dirty="0" smtClean="0"/>
                </a:br>
                <a:endParaRPr lang="en-US" dirty="0" smtClean="0"/>
              </a:p>
              <a:p>
                <a:pPr lvl="1">
                  <a:lnSpc>
                    <a:spcPct val="100000"/>
                  </a:lnSpc>
                  <a:spcBef>
                    <a:spcPts val="0"/>
                  </a:spcBef>
                  <a:buFont typeface="Arial" charset="0"/>
                  <a:buChar char="•"/>
                </a:pPr>
                <a:r>
                  <a:rPr lang="en-US" dirty="0" smtClean="0"/>
                  <a:t>Start with some </a:t>
                </a:r>
                <a14:m>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
                      <m:dPr>
                        <m:ctrlPr>
                          <a:rPr lang="en-US" b="0" i="1" smtClean="0">
                            <a:latin typeface="Cambria Math" charset="0"/>
                          </a:rPr>
                        </m:ctrlPr>
                      </m:dPr>
                      <m:e>
                        <m:r>
                          <a:rPr lang="en-US" b="0" i="1" smtClean="0">
                            <a:latin typeface="Cambria Math" charset="0"/>
                          </a:rPr>
                          <m:t>𝑒</m:t>
                        </m:r>
                        <m:r>
                          <a:rPr lang="en-US" b="0" i="1" smtClean="0">
                            <a:latin typeface="Cambria Math" charset="0"/>
                          </a:rPr>
                          <m:t>.</m:t>
                        </m:r>
                        <m:r>
                          <a:rPr lang="en-US" b="0" i="1" smtClean="0">
                            <a:latin typeface="Cambria Math" charset="0"/>
                          </a:rPr>
                          <m:t>𝑔</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=0,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=0</m:t>
                        </m:r>
                      </m:e>
                    </m:d>
                  </m:oMath>
                </a14:m>
                <a:r>
                  <a:rPr lang="en-US" dirty="0" smtClean="0"/>
                  <a:t/>
                </a:r>
                <a:br>
                  <a:rPr lang="en-US" dirty="0" smtClean="0"/>
                </a:br>
                <a:endParaRPr lang="en-US" dirty="0" smtClean="0"/>
              </a:p>
              <a:p>
                <a:pPr lvl="1">
                  <a:lnSpc>
                    <a:spcPct val="100000"/>
                  </a:lnSpc>
                  <a:spcBef>
                    <a:spcPts val="0"/>
                  </a:spcBef>
                  <a:buFont typeface="Arial" charset="0"/>
                  <a:buChar char="•"/>
                </a:pPr>
                <a14:m>
                  <m:oMath xmlns:m="http://schemas.openxmlformats.org/officeDocument/2006/math">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oMath>
                </a14:m>
                <a:r>
                  <a:rPr lang="en-US" dirty="0" smtClean="0"/>
                  <a:t> will keep changing to reduce </a:t>
                </a:r>
                <a14:m>
                  <m:oMath xmlns:m="http://schemas.openxmlformats.org/officeDocument/2006/math">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 </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m:t>
                    </m:r>
                  </m:oMath>
                </a14:m>
                <a:r>
                  <a:rPr lang="en-US" dirty="0" smtClean="0"/>
                  <a:t> until hopefully </a:t>
                </a:r>
                <a:br>
                  <a:rPr lang="en-US" dirty="0" smtClean="0"/>
                </a:br>
                <a:r>
                  <a:rPr lang="en-US" dirty="0" smtClean="0"/>
                  <a:t>we come to the </a:t>
                </a:r>
                <a14:m>
                  <m:oMath xmlns:m="http://schemas.openxmlformats.org/officeDocument/2006/math">
                    <m:func>
                      <m:funcPr>
                        <m:ctrlPr>
                          <a:rPr lang="en-US" i="1">
                            <a:latin typeface="Cambria Math" charset="0"/>
                          </a:rPr>
                        </m:ctrlPr>
                      </m:funcPr>
                      <m:fName>
                        <m:limLow>
                          <m:limLowPr>
                            <m:ctrlPr>
                              <a:rPr lang="en-US" i="1">
                                <a:latin typeface="Cambria Math" charset="0"/>
                              </a:rPr>
                            </m:ctrlPr>
                          </m:limLowPr>
                          <m:e>
                            <m:r>
                              <m:rPr>
                                <m:sty m:val="p"/>
                              </m:rPr>
                              <a:rPr lang="en-US">
                                <a:latin typeface="Cambria Math" charset="0"/>
                              </a:rPr>
                              <m:t>min</m:t>
                            </m:r>
                          </m:e>
                          <m:lim>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m:t>
                            </m:r>
                          </m:lim>
                        </m:limLow>
                      </m:fName>
                      <m:e>
                        <m:r>
                          <a:rPr lang="en-US" i="1">
                            <a:latin typeface="Cambria Math" charset="0"/>
                          </a:rPr>
                          <m:t> </m:t>
                        </m:r>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 </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m:t>
                        </m:r>
                      </m:e>
                    </m:func>
                  </m:oMath>
                </a14:m>
                <a:r>
                  <a:rPr lang="en-US" dirty="0" smtClean="0"/>
                  <a:t>, that is : we converge.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121" t="-1467"/>
                </a:stretch>
              </a:blipFill>
            </p:spPr>
            <p:txBody>
              <a:bodyPr/>
              <a:lstStyle/>
              <a:p>
                <a:r>
                  <a:rPr lang="en-US">
                    <a:noFill/>
                  </a:rPr>
                  <a:t> </a:t>
                </a:r>
              </a:p>
            </p:txBody>
          </p:sp>
        </mc:Fallback>
      </mc:AlternateContent>
    </p:spTree>
    <p:extLst>
      <p:ext uri="{BB962C8B-B14F-4D97-AF65-F5344CB8AC3E}">
        <p14:creationId xmlns:p14="http://schemas.microsoft.com/office/powerpoint/2010/main" val="59936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Presentation Structure</a:t>
            </a:r>
            <a:endParaRPr lang="en-US" dirty="0"/>
          </a:p>
        </p:txBody>
      </p:sp>
      <p:sp>
        <p:nvSpPr>
          <p:cNvPr id="14" name="Content Placeholder 13"/>
          <p:cNvSpPr>
            <a:spLocks noGrp="1"/>
          </p:cNvSpPr>
          <p:nvPr>
            <p:ph idx="1"/>
          </p:nvPr>
        </p:nvSpPr>
        <p:spPr>
          <a:xfrm>
            <a:off x="1593436" y="1600200"/>
            <a:ext cx="9782801" cy="4997152"/>
          </a:xfrm>
        </p:spPr>
        <p:txBody>
          <a:bodyPr>
            <a:normAutofit lnSpcReduction="10000"/>
          </a:bodyPr>
          <a:lstStyle/>
          <a:p>
            <a:pPr marL="514350" indent="-514350">
              <a:buFont typeface="+mj-lt"/>
              <a:buAutoNum type="arabicPeriod"/>
            </a:pPr>
            <a:r>
              <a:rPr lang="en-US" dirty="0" smtClean="0"/>
              <a:t>Linear </a:t>
            </a:r>
            <a:r>
              <a:rPr lang="en-US" dirty="0"/>
              <a:t>Regression</a:t>
            </a:r>
          </a:p>
          <a:p>
            <a:pPr lvl="1">
              <a:buFont typeface="Wingdings" charset="2"/>
              <a:buChar char="§"/>
            </a:pPr>
            <a:r>
              <a:rPr lang="en-US" dirty="0"/>
              <a:t>What is linear regression ?</a:t>
            </a:r>
          </a:p>
          <a:p>
            <a:pPr lvl="1">
              <a:buFont typeface="Wingdings" charset="2"/>
              <a:buChar char="§"/>
            </a:pPr>
            <a:r>
              <a:rPr lang="en-US" dirty="0" smtClean="0"/>
              <a:t>Use cases</a:t>
            </a:r>
            <a:endParaRPr lang="en-US" dirty="0"/>
          </a:p>
          <a:p>
            <a:pPr lvl="1">
              <a:buFont typeface="Wingdings" charset="2"/>
              <a:buChar char="§"/>
            </a:pPr>
            <a:r>
              <a:rPr lang="en-US" dirty="0"/>
              <a:t>Solving for coefficients </a:t>
            </a:r>
            <a:r>
              <a:rPr lang="en-US" dirty="0" smtClean="0"/>
              <a:t>in SQL (with demo)</a:t>
            </a:r>
            <a:endParaRPr lang="en-US" dirty="0"/>
          </a:p>
          <a:p>
            <a:pPr marL="514350" indent="-514350">
              <a:buFont typeface="+mj-lt"/>
              <a:buAutoNum type="arabicPeriod"/>
            </a:pPr>
            <a:r>
              <a:rPr lang="en-US" dirty="0"/>
              <a:t>Logistic Regression</a:t>
            </a:r>
          </a:p>
          <a:p>
            <a:pPr lvl="1">
              <a:buFont typeface="Wingdings" charset="2"/>
              <a:buChar char="§"/>
            </a:pPr>
            <a:r>
              <a:rPr lang="en-US" dirty="0" smtClean="0"/>
              <a:t>What is logistic regression ?</a:t>
            </a:r>
          </a:p>
          <a:p>
            <a:pPr lvl="1">
              <a:buFont typeface="Wingdings" charset="2"/>
              <a:buChar char="§"/>
            </a:pPr>
            <a:r>
              <a:rPr lang="en-US" dirty="0" smtClean="0"/>
              <a:t>Use cases</a:t>
            </a:r>
          </a:p>
          <a:p>
            <a:pPr lvl="1">
              <a:buFont typeface="Wingdings" charset="2"/>
              <a:buChar char="§"/>
            </a:pPr>
            <a:r>
              <a:rPr lang="en-US" dirty="0" smtClean="0"/>
              <a:t>Logistic Regression vs Linear Regression comparison</a:t>
            </a:r>
          </a:p>
          <a:p>
            <a:pPr lvl="1">
              <a:buFont typeface="Wingdings" charset="2"/>
              <a:buChar char="§"/>
            </a:pPr>
            <a:r>
              <a:rPr lang="en-US" dirty="0" smtClean="0"/>
              <a:t>Gradient Descent</a:t>
            </a:r>
          </a:p>
          <a:p>
            <a:pPr lvl="1">
              <a:buFont typeface="Wingdings" charset="2"/>
              <a:buChar char="§"/>
            </a:pPr>
            <a:r>
              <a:rPr lang="en-US" dirty="0"/>
              <a:t>Solving for coefficients </a:t>
            </a:r>
            <a:r>
              <a:rPr lang="en-US" dirty="0" smtClean="0"/>
              <a:t>in C++ demo </a:t>
            </a:r>
          </a:p>
          <a:p>
            <a:pPr marL="514350" indent="-514350">
              <a:buFont typeface="+mj-lt"/>
              <a:buAutoNum type="arabicPeriod"/>
            </a:pPr>
            <a:r>
              <a:rPr lang="en-US" dirty="0" smtClean="0"/>
              <a:t>Discussion whether SQL implementation of the above is worth it or not? </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smtClean="0">
                    <a:latin typeface="Cambria Math" charset="0"/>
                    <a:ea typeface="Cambria Math" charset="0"/>
                    <a:cs typeface="Cambria Math" charset="0"/>
                  </a:rPr>
                  <a:t>Repeat until convergence </a:t>
                </a:r>
                <a:r>
                  <a:rPr lang="en-US" dirty="0" smtClean="0"/>
                  <a:t>{</a:t>
                </a:r>
              </a:p>
              <a:p>
                <a:pPr marL="0" lvl="0" indent="0">
                  <a:lnSpc>
                    <a:spcPct val="100000"/>
                  </a:lnSpc>
                  <a:spcBef>
                    <a:spcPts val="0"/>
                  </a:spcBef>
                  <a:buNone/>
                  <a:defRPr/>
                </a:pPr>
                <a14:m>
                  <m:oMathPara xmlns:m="http://schemas.openxmlformats.org/officeDocument/2006/math">
                    <m:oMathParaPr>
                      <m:jc m:val="left"/>
                    </m:oMathParaPr>
                    <m:oMath xmlns:m="http://schemas.openxmlformats.org/officeDocument/2006/math">
                      <m:r>
                        <a:rPr lang="en-US" b="0" i="1" smtClean="0">
                          <a:latin typeface="Cambria Math" charset="0"/>
                        </a:rPr>
                        <m:t>𝑡𝑚</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b="1" i="1" smtClean="0">
                          <a:solidFill>
                            <a:schemeClr val="tx1"/>
                          </a:solidFill>
                          <a:latin typeface="Cambria Math" charset="0"/>
                        </a:rPr>
                        <m:t>−</m:t>
                      </m:r>
                      <m:r>
                        <a:rPr lang="en-US" i="1">
                          <a:latin typeface="Cambria Math" charset="0"/>
                        </a:rPr>
                        <m:t>𝛼</m:t>
                      </m:r>
                      <m:r>
                        <a:rPr lang="en-US" i="1">
                          <a:latin typeface="Cambria Math" charset="0"/>
                        </a:rPr>
                        <m:t>∗</m:t>
                      </m:r>
                      <m:f>
                        <m:fPr>
                          <m:ctrlPr>
                            <a:rPr lang="mr-IN" i="1">
                              <a:latin typeface="Cambria Math" charset="0"/>
                            </a:rPr>
                          </m:ctrlPr>
                        </m:fPr>
                        <m:num>
                          <m:r>
                            <a:rPr lang="en-US" i="1">
                              <a:latin typeface="Cambria Math" charset="0"/>
                            </a:rPr>
                            <m:t>𝑑</m:t>
                          </m:r>
                        </m:num>
                        <m:den>
                          <m:r>
                            <a:rPr lang="en-US" i="1">
                              <a:latin typeface="Cambria Math" charset="0"/>
                            </a:rPr>
                            <m:t>𝑑</m:t>
                          </m:r>
                          <m:sSub>
                            <m:sSubPr>
                              <m:ctrlPr>
                                <a:rPr lang="en-US" i="1">
                                  <a:latin typeface="Cambria Math" charset="0"/>
                                </a:rPr>
                              </m:ctrlPr>
                            </m:sSubPr>
                            <m:e>
                              <m:r>
                                <a:rPr lang="en-US" i="1">
                                  <a:latin typeface="Cambria Math" charset="0"/>
                                </a:rPr>
                                <m:t>𝛽</m:t>
                              </m:r>
                            </m:e>
                            <m:sub>
                              <m:r>
                                <a:rPr lang="en-US" i="1">
                                  <a:latin typeface="Cambria Math" charset="0"/>
                                </a:rPr>
                                <m:t>0</m:t>
                              </m:r>
                            </m:sub>
                          </m:sSub>
                        </m:den>
                      </m:f>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m:t>
                      </m:r>
                    </m:oMath>
                  </m:oMathPara>
                </a14:m>
                <a:endParaRPr lang="en-US" dirty="0" smtClean="0"/>
              </a:p>
              <a:p>
                <a:pPr marL="0" lvl="0" indent="0">
                  <a:lnSpc>
                    <a:spcPct val="100000"/>
                  </a:lnSpc>
                  <a:spcBef>
                    <a:spcPts val="0"/>
                  </a:spcBef>
                  <a:buNone/>
                  <a:defRPr/>
                </a:pPr>
                <a14:m>
                  <m:oMathPara xmlns:m="http://schemas.openxmlformats.org/officeDocument/2006/math">
                    <m:oMathParaPr>
                      <m:jc m:val="left"/>
                    </m:oMathParaPr>
                    <m:oMath xmlns:m="http://schemas.openxmlformats.org/officeDocument/2006/math">
                      <m:sSub>
                        <m:sSubPr>
                          <m:ctrlPr>
                            <a:rPr lang="en-US" i="1">
                              <a:latin typeface="Cambria Math" charset="0"/>
                            </a:rPr>
                          </m:ctrlPr>
                        </m:sSubPr>
                        <m:e>
                          <m:r>
                            <a:rPr lang="en-US" b="0" i="1" smtClean="0">
                              <a:latin typeface="Cambria Math" charset="0"/>
                            </a:rPr>
                            <m:t>𝑡𝑚𝑝</m:t>
                          </m:r>
                        </m:e>
                        <m:sub>
                          <m:r>
                            <a:rPr lang="en-US" b="0" i="1" smtClean="0">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b="0" i="1" smtClean="0">
                              <a:latin typeface="Cambria Math" charset="0"/>
                            </a:rPr>
                            <m:t>1</m:t>
                          </m:r>
                        </m:sub>
                      </m:sSub>
                      <m:r>
                        <a:rPr lang="en-US" b="0" i="1" smtClean="0">
                          <a:solidFill>
                            <a:schemeClr val="tx1"/>
                          </a:solidFill>
                          <a:latin typeface="Cambria Math" charset="0"/>
                        </a:rPr>
                        <m:t>−</m:t>
                      </m:r>
                      <m:r>
                        <a:rPr lang="en-US" i="1">
                          <a:latin typeface="Cambria Math" charset="0"/>
                        </a:rPr>
                        <m:t>𝛼</m:t>
                      </m:r>
                      <m:r>
                        <a:rPr lang="en-US" i="1">
                          <a:latin typeface="Cambria Math" charset="0"/>
                        </a:rPr>
                        <m:t>∗</m:t>
                      </m:r>
                      <m:f>
                        <m:fPr>
                          <m:ctrlPr>
                            <a:rPr lang="mr-IN" i="1">
                              <a:latin typeface="Cambria Math" charset="0"/>
                            </a:rPr>
                          </m:ctrlPr>
                        </m:fPr>
                        <m:num>
                          <m:r>
                            <a:rPr lang="en-US" i="1">
                              <a:latin typeface="Cambria Math" charset="0"/>
                            </a:rPr>
                            <m:t>𝑑</m:t>
                          </m:r>
                        </m:num>
                        <m:den>
                          <m:r>
                            <a:rPr lang="en-US" i="1">
                              <a:latin typeface="Cambria Math" charset="0"/>
                            </a:rPr>
                            <m:t>𝑑</m:t>
                          </m:r>
                          <m:sSub>
                            <m:sSubPr>
                              <m:ctrlPr>
                                <a:rPr lang="en-US" i="1">
                                  <a:latin typeface="Cambria Math" charset="0"/>
                                </a:rPr>
                              </m:ctrlPr>
                            </m:sSubPr>
                            <m:e>
                              <m:r>
                                <a:rPr lang="en-US" i="1">
                                  <a:latin typeface="Cambria Math" charset="0"/>
                                </a:rPr>
                                <m:t>𝛽</m:t>
                              </m:r>
                            </m:e>
                            <m:sub>
                              <m:r>
                                <a:rPr lang="en-US" b="0" i="1" smtClean="0">
                                  <a:latin typeface="Cambria Math" charset="0"/>
                                </a:rPr>
                                <m:t>1</m:t>
                              </m:r>
                            </m:sub>
                          </m:sSub>
                        </m:den>
                      </m:f>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m:t>
                      </m:r>
                    </m:oMath>
                  </m:oMathPara>
                </a14:m>
                <a:endParaRPr lang="en-US" i="1" dirty="0" smtClean="0">
                  <a:latin typeface="Cambria Math" charset="0"/>
                </a:endParaRPr>
              </a:p>
              <a:p>
                <a:pPr marL="0" lvl="0" indent="0">
                  <a:lnSpc>
                    <a:spcPct val="100000"/>
                  </a:lnSpc>
                  <a:spcBef>
                    <a:spcPts val="0"/>
                  </a:spcBef>
                  <a:buNone/>
                  <a:defRPr/>
                </a:pPr>
                <a14:m>
                  <m:oMathPara xmlns:m="http://schemas.openxmlformats.org/officeDocument/2006/math">
                    <m:oMathParaPr>
                      <m:jc m:val="left"/>
                    </m:oMathParaPr>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r>
                        <a:rPr lang="en-US" b="0" i="1" smtClean="0">
                          <a:latin typeface="Cambria Math" charset="0"/>
                        </a:rPr>
                        <m:t>𝑡𝑚</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oMath>
                  </m:oMathPara>
                </a14:m>
                <a:endParaRPr lang="en-US" b="0" i="1" dirty="0" smtClean="0">
                  <a:latin typeface="Cambria Math" charset="0"/>
                </a:endParaRPr>
              </a:p>
              <a:p>
                <a:pPr marL="0" lvl="0" indent="0">
                  <a:lnSpc>
                    <a:spcPct val="100000"/>
                  </a:lnSpc>
                  <a:spcBef>
                    <a:spcPts val="0"/>
                  </a:spcBef>
                  <a:buNone/>
                  <a:defRPr/>
                </a:pPr>
                <a14:m>
                  <m:oMathPara xmlns:m="http://schemas.openxmlformats.org/officeDocument/2006/math">
                    <m:oMathParaPr>
                      <m:jc m:val="left"/>
                    </m:oMathParaPr>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m:t>
                      </m:r>
                      <m:r>
                        <a:rPr lang="en-US" b="0" i="1" smtClean="0">
                          <a:latin typeface="Cambria Math" charset="0"/>
                        </a:rPr>
                        <m:t>𝑡𝑚</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oMath>
                  </m:oMathPara>
                </a14:m>
                <a:endParaRPr lang="en-US" i="1" dirty="0" smtClean="0">
                  <a:latin typeface="Cambria Math" charset="0"/>
                </a:endParaRPr>
              </a:p>
              <a:p>
                <a:pPr marL="0" lvl="0" indent="0">
                  <a:lnSpc>
                    <a:spcPct val="100000"/>
                  </a:lnSpc>
                  <a:spcBef>
                    <a:spcPts val="0"/>
                  </a:spcBef>
                  <a:buNone/>
                  <a:defRPr/>
                </a:pPr>
                <a14:m>
                  <m:oMathPara xmlns:m="http://schemas.openxmlformats.org/officeDocument/2006/math">
                    <m:oMathParaPr>
                      <m:jc m:val="left"/>
                    </m:oMathParaPr>
                    <m:oMath xmlns:m="http://schemas.openxmlformats.org/officeDocument/2006/math">
                      <m:r>
                        <a:rPr lang="en-US" b="0" i="0" smtClean="0">
                          <a:latin typeface="Cambria Math" charset="0"/>
                        </a:rPr>
                        <m:t>}</m:t>
                      </m:r>
                    </m:oMath>
                  </m:oMathPara>
                </a14:m>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Correct -&gt; Simultaneous way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5"/>
                <a:stretch>
                  <a:fillRect l="-1246" t="-1600" b="-133"/>
                </a:stretch>
              </a:blipFill>
            </p:spPr>
            <p:txBody>
              <a:bodyPr/>
              <a:lstStyle/>
              <a:p>
                <a:r>
                  <a:rPr lang="en-US">
                    <a:noFill/>
                  </a:rPr>
                  <a:t> </a:t>
                </a:r>
              </a:p>
            </p:txBody>
          </p:sp>
        </mc:Fallback>
      </mc:AlternateContent>
    </p:spTree>
    <p:extLst>
      <p:ext uri="{BB962C8B-B14F-4D97-AF65-F5344CB8AC3E}">
        <p14:creationId xmlns:p14="http://schemas.microsoft.com/office/powerpoint/2010/main" val="9140420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Intuition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6419879" y="1600200"/>
                <a:ext cx="4571077" cy="45720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solidFill>
                      <a:srgbClr val="FFC000"/>
                    </a:solidFill>
                  </a:rPr>
                  <a:t>Positive Tangent Case</a:t>
                </a:r>
                <a:endParaRPr lang="en-US" b="0" dirty="0" smtClean="0">
                  <a:solidFill>
                    <a:srgbClr val="FFC000"/>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i="1" dirty="0">
                  <a:latin typeface="Cambria Math" charset="0"/>
                </a:endParaRPr>
              </a:p>
              <a:p>
                <a:pPr marL="0" lvl="0" indent="0" algn="ctr">
                  <a:lnSpc>
                    <a:spcPct val="100000"/>
                  </a:lnSpc>
                  <a:spcBef>
                    <a:spcPts val="0"/>
                  </a:spcBef>
                  <a:buNone/>
                  <a:defRPr/>
                </a:pPr>
                <a:r>
                  <a:rPr lang="en-US" b="0" i="1" dirty="0" smtClean="0">
                    <a:latin typeface="Cambria Math" charset="0"/>
                  </a:rPr>
                  <a:t>repeat until convergence </a:t>
                </a:r>
                <a:br>
                  <a:rPr lang="en-US" b="0" i="1" dirty="0" smtClean="0">
                    <a:latin typeface="Cambria Math" charset="0"/>
                  </a:rPr>
                </a:br>
                <a:r>
                  <a:rPr lang="en-US" i="1" dirty="0" smtClean="0">
                    <a:latin typeface="Cambria Math" charset="0"/>
                  </a:rPr>
                  <a:t>{</a:t>
                </a:r>
                <a14:m>
                  <m:oMath xmlns:m="http://schemas.openxmlformats.org/officeDocument/2006/math">
                    <m:sSub>
                      <m:sSubPr>
                        <m:ctrlPr>
                          <a:rPr lang="en-US" b="0" i="1" smtClean="0">
                            <a:latin typeface="Cambria Math" charset="0"/>
                          </a:rPr>
                        </m:ctrlPr>
                      </m:sSubPr>
                      <m:e>
                        <m:r>
                          <a:rPr lang="en-US" b="0" i="1" smtClean="0">
                            <a:latin typeface="Cambria Math" charset="0"/>
                          </a:rPr>
                          <m:t> </m:t>
                        </m:r>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1" i="1" smtClean="0">
                        <a:solidFill>
                          <a:srgbClr val="FFC000"/>
                        </a:solidFill>
                        <a:latin typeface="Cambria Math" charset="0"/>
                      </a:rPr>
                      <m:t>−</m:t>
                    </m:r>
                    <m:r>
                      <a:rPr lang="en-US" b="0" i="1" smtClean="0">
                        <a:latin typeface="Cambria Math" charset="0"/>
                      </a:rPr>
                      <m:t>𝛼</m:t>
                    </m:r>
                    <m:r>
                      <a:rPr lang="en-US" b="0" i="1" smtClean="0">
                        <a:latin typeface="Cambria Math" charset="0"/>
                      </a:rPr>
                      <m:t>∗</m:t>
                    </m:r>
                    <m:f>
                      <m:fPr>
                        <m:ctrlPr>
                          <a:rPr lang="mr-IN" b="0" i="1" smtClean="0">
                            <a:latin typeface="Cambria Math" charset="0"/>
                          </a:rPr>
                        </m:ctrlPr>
                      </m:fPr>
                      <m:num>
                        <m:r>
                          <a:rPr lang="en-US" b="0" i="1" smtClean="0">
                            <a:latin typeface="Cambria Math" charset="0"/>
                          </a:rPr>
                          <m:t>𝑑</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den>
                    </m:f>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oMath>
                </a14:m>
                <a:endParaRPr lang="en-US" b="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smtClean="0"/>
                  <a:t>The learning rate </a:t>
                </a:r>
                <a14:m>
                  <m:oMath xmlns:m="http://schemas.openxmlformats.org/officeDocument/2006/math">
                    <m:r>
                      <a:rPr lang="en-US" b="1" i="1" smtClean="0">
                        <a:solidFill>
                          <a:schemeClr val="accent5">
                            <a:lumMod val="75000"/>
                          </a:schemeClr>
                        </a:solidFill>
                        <a:latin typeface="Cambria Math" charset="0"/>
                      </a:rPr>
                      <m:t>𝜶</m:t>
                    </m:r>
                  </m:oMath>
                </a14:m>
                <a:r>
                  <a:rPr lang="en-US" b="0" dirty="0" smtClean="0"/>
                  <a:t> will adjust accordingly. </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6419879" y="1600200"/>
                <a:ext cx="4571077" cy="4572000"/>
              </a:xfrm>
              <a:blipFill rotWithShape="0">
                <a:blip r:embed="rId7"/>
                <a:stretch>
                  <a:fillRect l="-2667" t="-1467"/>
                </a:stretch>
              </a:blipFill>
            </p:spPr>
            <p:txBody>
              <a:bodyPr/>
              <a:lstStyle/>
              <a:p>
                <a:r>
                  <a:rPr lang="en-US">
                    <a:noFill/>
                  </a:rPr>
                  <a:t> </a:t>
                </a:r>
              </a:p>
            </p:txBody>
          </p:sp>
        </mc:Fallback>
      </mc:AlternateContent>
      <p:cxnSp>
        <p:nvCxnSpPr>
          <p:cNvPr id="5" name="Straight Arrow Connector 4"/>
          <p:cNvCxnSpPr/>
          <p:nvPr/>
        </p:nvCxnSpPr>
        <p:spPr>
          <a:xfrm flipH="1" flipV="1">
            <a:off x="2205980" y="2122004"/>
            <a:ext cx="72008" cy="353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277988" y="5661248"/>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2509284" y="2721935"/>
            <a:ext cx="2254102" cy="2700774"/>
          </a:xfrm>
          <a:custGeom>
            <a:avLst/>
            <a:gdLst>
              <a:gd name="connsiteX0" fmla="*/ 0 w 2254102"/>
              <a:gd name="connsiteY0" fmla="*/ 0 h 2700774"/>
              <a:gd name="connsiteX1" fmla="*/ 1020725 w 2254102"/>
              <a:gd name="connsiteY1" fmla="*/ 2700670 h 2700774"/>
              <a:gd name="connsiteX2" fmla="*/ 2254102 w 2254102"/>
              <a:gd name="connsiteY2" fmla="*/ 106325 h 2700774"/>
            </a:gdLst>
            <a:ahLst/>
            <a:cxnLst>
              <a:cxn ang="0">
                <a:pos x="connsiteX0" y="connsiteY0"/>
              </a:cxn>
              <a:cxn ang="0">
                <a:pos x="connsiteX1" y="connsiteY1"/>
              </a:cxn>
              <a:cxn ang="0">
                <a:pos x="connsiteX2" y="connsiteY2"/>
              </a:cxn>
            </a:cxnLst>
            <a:rect l="l" t="t" r="r" b="b"/>
            <a:pathLst>
              <a:path w="2254102" h="2700774">
                <a:moveTo>
                  <a:pt x="0" y="0"/>
                </a:moveTo>
                <a:cubicBezTo>
                  <a:pt x="322520" y="1341474"/>
                  <a:pt x="645041" y="2682949"/>
                  <a:pt x="1020725" y="2700670"/>
                </a:cubicBezTo>
                <a:cubicBezTo>
                  <a:pt x="1396409" y="2718391"/>
                  <a:pt x="2037907" y="482009"/>
                  <a:pt x="2254102" y="1063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10236" y="328498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446649" y="5238043"/>
                <a:ext cx="9732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446649" y="5238043"/>
                <a:ext cx="973230" cy="369332"/>
              </a:xfrm>
              <a:prstGeom prst="rect">
                <a:avLst/>
              </a:prstGeom>
              <a:blipFill rotWithShape="0">
                <a:blip r:embed="rId3"/>
                <a:stretch>
                  <a:fillRect b="-16393"/>
                </a:stretch>
              </a:blipFill>
            </p:spPr>
            <p:txBody>
              <a:bodyPr/>
              <a:lstStyle/>
              <a:p>
                <a:r>
                  <a:rPr lang="en-US">
                    <a:noFill/>
                  </a:rPr>
                  <a:t> </a:t>
                </a:r>
              </a:p>
            </p:txBody>
          </p:sp>
        </mc:Fallback>
      </mc:AlternateContent>
      <p:cxnSp>
        <p:nvCxnSpPr>
          <p:cNvPr id="16" name="Straight Arrow Connector 15"/>
          <p:cNvCxnSpPr/>
          <p:nvPr/>
        </p:nvCxnSpPr>
        <p:spPr>
          <a:xfrm flipH="1">
            <a:off x="4078188" y="5422709"/>
            <a:ext cx="936104"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131479" y="3208226"/>
            <a:ext cx="305627" cy="86409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915455" y="4081469"/>
            <a:ext cx="216024" cy="57606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764935" y="4666680"/>
            <a:ext cx="152814" cy="39536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37106" y="2996952"/>
            <a:ext cx="217146" cy="64807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3966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Intuition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6419879" y="1600200"/>
                <a:ext cx="4956358" cy="4572000"/>
              </a:xfrm>
              <a:ln>
                <a:noFill/>
              </a:ln>
            </p:spPr>
            <p:txBody>
              <a:bodyPr/>
              <a:lstStyle/>
              <a:p>
                <a:pPr marL="0" indent="0">
                  <a:lnSpc>
                    <a:spcPct val="100000"/>
                  </a:lnSpc>
                  <a:spcBef>
                    <a:spcPts val="0"/>
                  </a:spcBef>
                  <a:buNone/>
                </a:pPr>
                <a:r>
                  <a:rPr lang="en-US" dirty="0" smtClean="0">
                    <a:solidFill>
                      <a:srgbClr val="0070C0"/>
                    </a:solidFill>
                  </a:rPr>
                  <a:t>Negative Tangent Case</a:t>
                </a:r>
                <a:endParaRPr lang="en-US" b="0" i="1" dirty="0" smtClean="0">
                  <a:solidFill>
                    <a:srgbClr val="0070C0"/>
                  </a:solidFill>
                  <a:latin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i="1" dirty="0">
                  <a:latin typeface="Cambria Math"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b="0" i="1" dirty="0" smtClean="0">
                    <a:latin typeface="Cambria Math" charset="0"/>
                  </a:rPr>
                  <a:t>repeat until convergence </a:t>
                </a:r>
              </a:p>
              <a:p>
                <a:pPr marL="0" lvl="0" indent="0" algn="ctr">
                  <a:lnSpc>
                    <a:spcPct val="100000"/>
                  </a:lnSpc>
                  <a:spcBef>
                    <a:spcPts val="0"/>
                  </a:spcBef>
                  <a:buNone/>
                  <a:defRPr/>
                </a:pPr>
                <a:r>
                  <a:rPr lang="en-US" b="0" i="1" dirty="0" smtClean="0">
                    <a:latin typeface="Cambria Math" charset="0"/>
                  </a:rPr>
                  <a:t>{</a:t>
                </a:r>
                <a14:m>
                  <m:oMath xmlns:m="http://schemas.openxmlformats.org/officeDocument/2006/math">
                    <m:sSub>
                      <m:sSubPr>
                        <m:ctrlPr>
                          <a:rPr lang="en-US" b="0" i="1" smtClean="0">
                            <a:latin typeface="Cambria Math" charset="0"/>
                          </a:rPr>
                        </m:ctrlPr>
                      </m:sSubPr>
                      <m:e>
                        <m:r>
                          <a:rPr lang="en-US" b="0" i="1" smtClean="0">
                            <a:latin typeface="Cambria Math" charset="0"/>
                          </a:rPr>
                          <m:t> </m:t>
                        </m:r>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1" i="1" smtClean="0">
                        <a:solidFill>
                          <a:srgbClr val="0070C0"/>
                        </a:solidFill>
                        <a:latin typeface="Cambria Math" charset="0"/>
                      </a:rPr>
                      <m:t>−</m:t>
                    </m:r>
                    <m:r>
                      <a:rPr lang="en-US" b="0" i="1" smtClean="0">
                        <a:latin typeface="Cambria Math" charset="0"/>
                      </a:rPr>
                      <m:t>𝛼</m:t>
                    </m:r>
                    <m:r>
                      <a:rPr lang="en-US" b="0" i="1" smtClean="0">
                        <a:latin typeface="Cambria Math" charset="0"/>
                      </a:rPr>
                      <m:t>∗</m:t>
                    </m:r>
                    <m:f>
                      <m:fPr>
                        <m:ctrlPr>
                          <a:rPr lang="mr-IN" b="0" i="1" smtClean="0">
                            <a:latin typeface="Cambria Math" charset="0"/>
                          </a:rPr>
                        </m:ctrlPr>
                      </m:fPr>
                      <m:num>
                        <m:r>
                          <a:rPr lang="en-US" b="0" i="1" smtClean="0">
                            <a:latin typeface="Cambria Math" charset="0"/>
                          </a:rPr>
                          <m:t>𝑑</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den>
                    </m:f>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oMath>
                </a14:m>
                <a:endParaRPr lang="en-US" b="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smtClean="0"/>
                  <a:t>The learning </a:t>
                </a:r>
                <a:r>
                  <a:rPr lang="en-US" dirty="0" smtClean="0"/>
                  <a:t>rate</a:t>
                </a:r>
                <a:r>
                  <a:rPr lang="en-US" b="0" dirty="0" smtClean="0"/>
                  <a:t> </a:t>
                </a:r>
                <a14:m>
                  <m:oMath xmlns:m="http://schemas.openxmlformats.org/officeDocument/2006/math">
                    <m:r>
                      <a:rPr lang="en-US" b="1" i="1" smtClean="0">
                        <a:solidFill>
                          <a:schemeClr val="accent5">
                            <a:lumMod val="75000"/>
                          </a:schemeClr>
                        </a:solidFill>
                        <a:latin typeface="Cambria Math" charset="0"/>
                      </a:rPr>
                      <m:t>𝜶</m:t>
                    </m:r>
                  </m:oMath>
                </a14:m>
                <a:r>
                  <a:rPr lang="en-US" b="0" dirty="0" smtClean="0"/>
                  <a:t> will adjust accordingly. </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6419879" y="1600200"/>
                <a:ext cx="4956358" cy="4572000"/>
              </a:xfrm>
              <a:blipFill rotWithShape="0">
                <a:blip r:embed="rId8"/>
                <a:stretch>
                  <a:fillRect l="-2460" t="-1600"/>
                </a:stretch>
              </a:blipFill>
              <a:ln>
                <a:noFill/>
              </a:ln>
            </p:spPr>
            <p:txBody>
              <a:bodyPr/>
              <a:lstStyle/>
              <a:p>
                <a:r>
                  <a:rPr lang="en-US">
                    <a:noFill/>
                  </a:rPr>
                  <a:t> </a:t>
                </a:r>
              </a:p>
            </p:txBody>
          </p:sp>
        </mc:Fallback>
      </mc:AlternateContent>
      <p:cxnSp>
        <p:nvCxnSpPr>
          <p:cNvPr id="5" name="Straight Arrow Connector 4"/>
          <p:cNvCxnSpPr/>
          <p:nvPr/>
        </p:nvCxnSpPr>
        <p:spPr>
          <a:xfrm flipH="1" flipV="1">
            <a:off x="2205980" y="2122004"/>
            <a:ext cx="72008" cy="353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277988" y="5661248"/>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2509284" y="2721935"/>
            <a:ext cx="2254102" cy="2700774"/>
          </a:xfrm>
          <a:custGeom>
            <a:avLst/>
            <a:gdLst>
              <a:gd name="connsiteX0" fmla="*/ 0 w 2254102"/>
              <a:gd name="connsiteY0" fmla="*/ 0 h 2700774"/>
              <a:gd name="connsiteX1" fmla="*/ 1020725 w 2254102"/>
              <a:gd name="connsiteY1" fmla="*/ 2700670 h 2700774"/>
              <a:gd name="connsiteX2" fmla="*/ 2254102 w 2254102"/>
              <a:gd name="connsiteY2" fmla="*/ 106325 h 2700774"/>
            </a:gdLst>
            <a:ahLst/>
            <a:cxnLst>
              <a:cxn ang="0">
                <a:pos x="connsiteX0" y="connsiteY0"/>
              </a:cxn>
              <a:cxn ang="0">
                <a:pos x="connsiteX1" y="connsiteY1"/>
              </a:cxn>
              <a:cxn ang="0">
                <a:pos x="connsiteX2" y="connsiteY2"/>
              </a:cxn>
            </a:cxnLst>
            <a:rect l="l" t="t" r="r" b="b"/>
            <a:pathLst>
              <a:path w="2254102" h="2700774">
                <a:moveTo>
                  <a:pt x="0" y="0"/>
                </a:moveTo>
                <a:cubicBezTo>
                  <a:pt x="322520" y="1341474"/>
                  <a:pt x="645041" y="2682949"/>
                  <a:pt x="1020725" y="2700670"/>
                </a:cubicBezTo>
                <a:cubicBezTo>
                  <a:pt x="1396409" y="2718391"/>
                  <a:pt x="2037907" y="482009"/>
                  <a:pt x="2254102" y="1063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566020" y="314096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446649" y="5238043"/>
                <a:ext cx="9732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446649" y="5238043"/>
                <a:ext cx="973230" cy="369332"/>
              </a:xfrm>
              <a:prstGeom prst="rect">
                <a:avLst/>
              </a:prstGeom>
              <a:blipFill rotWithShape="0">
                <a:blip r:embed="rId4"/>
                <a:stretch>
                  <a:fillRect b="-16393"/>
                </a:stretch>
              </a:blipFill>
            </p:spPr>
            <p:txBody>
              <a:bodyPr/>
              <a:lstStyle/>
              <a:p>
                <a:r>
                  <a:rPr lang="en-US">
                    <a:noFill/>
                  </a:rPr>
                  <a:t> </a:t>
                </a:r>
              </a:p>
            </p:txBody>
          </p:sp>
        </mc:Fallback>
      </mc:AlternateContent>
      <p:cxnSp>
        <p:nvCxnSpPr>
          <p:cNvPr id="16" name="Straight Arrow Connector 15"/>
          <p:cNvCxnSpPr/>
          <p:nvPr/>
        </p:nvCxnSpPr>
        <p:spPr>
          <a:xfrm>
            <a:off x="2309549" y="5448591"/>
            <a:ext cx="68029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632913" y="2988125"/>
            <a:ext cx="236411" cy="8976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869324" y="3901274"/>
            <a:ext cx="175343" cy="67985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40262" y="4581128"/>
            <a:ext cx="173830" cy="43204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527459" y="2888940"/>
            <a:ext cx="144016" cy="5760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5047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Ugly Cases for Gradient Descent</a:t>
            </a:r>
          </a:p>
        </p:txBody>
      </p:sp>
      <p:sp>
        <p:nvSpPr>
          <p:cNvPr id="3" name="Content Placeholder 2"/>
          <p:cNvSpPr>
            <a:spLocks noGrp="1"/>
          </p:cNvSpPr>
          <p:nvPr>
            <p:ph sz="half" idx="1"/>
          </p:nvPr>
        </p:nvSpPr>
        <p:spPr/>
        <p:txBody>
          <a:bodyPr/>
          <a:lstStyle/>
          <a:p>
            <a:r>
              <a:rPr lang="en-US" dirty="0" smtClean="0">
                <a:solidFill>
                  <a:srgbClr val="E86247"/>
                </a:solidFill>
              </a:rPr>
              <a:t>It could converge slow, taking micro steps</a:t>
            </a:r>
            <a:br>
              <a:rPr lang="en-US" dirty="0" smtClean="0">
                <a:solidFill>
                  <a:srgbClr val="E86247"/>
                </a:solidFill>
              </a:rPr>
            </a:br>
            <a:r>
              <a:rPr lang="en-US" dirty="0" smtClean="0">
                <a:solidFill>
                  <a:srgbClr val="E86247"/>
                </a:solidFill>
              </a:rPr>
              <a:t>(almost flat surfaces)</a:t>
            </a:r>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6561650" y="1600200"/>
                <a:ext cx="5077377" cy="4572000"/>
              </a:xfrm>
            </p:spPr>
            <p:txBody>
              <a:bodyPr/>
              <a:lstStyle/>
              <a:p>
                <a:r>
                  <a:rPr lang="en-US" dirty="0" smtClean="0">
                    <a:solidFill>
                      <a:srgbClr val="E86247"/>
                    </a:solidFill>
                  </a:rPr>
                  <a:t>It may not converge at all</a:t>
                </a:r>
                <a:r>
                  <a:rPr lang="en-US" dirty="0">
                    <a:solidFill>
                      <a:srgbClr val="E86247"/>
                    </a:solidFill>
                  </a:rPr>
                  <a:t/>
                </a:r>
                <a:br>
                  <a:rPr lang="en-US" dirty="0">
                    <a:solidFill>
                      <a:srgbClr val="E86247"/>
                    </a:solidFill>
                  </a:rPr>
                </a:br>
                <a:r>
                  <a:rPr lang="en-US" dirty="0" smtClean="0">
                    <a:solidFill>
                      <a:srgbClr val="E86247"/>
                    </a:solidFill>
                  </a:rPr>
                  <a:t>(large </a:t>
                </a:r>
                <a14:m>
                  <m:oMath xmlns:m="http://schemas.openxmlformats.org/officeDocument/2006/math">
                    <m:r>
                      <a:rPr lang="en-US" b="0" i="1" smtClean="0">
                        <a:solidFill>
                          <a:srgbClr val="E86247"/>
                        </a:solidFill>
                        <a:latin typeface="Cambria Math" charset="0"/>
                      </a:rPr>
                      <m:t>𝛼</m:t>
                    </m:r>
                  </m:oMath>
                </a14:m>
                <a:r>
                  <a:rPr lang="en-US" dirty="0" smtClean="0">
                    <a:solidFill>
                      <a:srgbClr val="E86247"/>
                    </a:solidFill>
                  </a:rPr>
                  <a:t>, may overshoot)</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6561650" y="1600200"/>
                <a:ext cx="5077377" cy="4572000"/>
              </a:xfrm>
              <a:blipFill rotWithShape="0">
                <a:blip r:embed="rId3"/>
                <a:stretch>
                  <a:fillRect l="-2761" t="-3200"/>
                </a:stretch>
              </a:blipFill>
            </p:spPr>
            <p:txBody>
              <a:bodyPr/>
              <a:lstStyle/>
              <a:p>
                <a:r>
                  <a:rPr lang="en-US">
                    <a:noFill/>
                  </a:rPr>
                  <a:t> </a:t>
                </a:r>
              </a:p>
            </p:txBody>
          </p:sp>
        </mc:Fallback>
      </mc:AlternateContent>
      <p:cxnSp>
        <p:nvCxnSpPr>
          <p:cNvPr id="5" name="Straight Arrow Connector 4"/>
          <p:cNvCxnSpPr/>
          <p:nvPr/>
        </p:nvCxnSpPr>
        <p:spPr>
          <a:xfrm>
            <a:off x="7420302" y="5517232"/>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7420302" y="2996952"/>
            <a:ext cx="0" cy="252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8542882" y="3140968"/>
            <a:ext cx="1365462" cy="2029944"/>
          </a:xfrm>
          <a:custGeom>
            <a:avLst/>
            <a:gdLst>
              <a:gd name="connsiteX0" fmla="*/ 0 w 2246244"/>
              <a:gd name="connsiteY0" fmla="*/ 0 h 2107096"/>
              <a:gd name="connsiteX1" fmla="*/ 1133061 w 2246244"/>
              <a:gd name="connsiteY1" fmla="*/ 2107096 h 2107096"/>
              <a:gd name="connsiteX2" fmla="*/ 2246244 w 2246244"/>
              <a:gd name="connsiteY2" fmla="*/ 0 h 2107096"/>
            </a:gdLst>
            <a:ahLst/>
            <a:cxnLst>
              <a:cxn ang="0">
                <a:pos x="connsiteX0" y="connsiteY0"/>
              </a:cxn>
              <a:cxn ang="0">
                <a:pos x="connsiteX1" y="connsiteY1"/>
              </a:cxn>
              <a:cxn ang="0">
                <a:pos x="connsiteX2" y="connsiteY2"/>
              </a:cxn>
            </a:cxnLst>
            <a:rect l="l" t="t" r="r" b="b"/>
            <a:pathLst>
              <a:path w="2246244" h="2107096">
                <a:moveTo>
                  <a:pt x="0" y="0"/>
                </a:moveTo>
                <a:cubicBezTo>
                  <a:pt x="379343" y="1053548"/>
                  <a:pt x="758687" y="2107096"/>
                  <a:pt x="1133061" y="2107096"/>
                </a:cubicBezTo>
                <a:cubicBezTo>
                  <a:pt x="1507435" y="2107096"/>
                  <a:pt x="2246244" y="0"/>
                  <a:pt x="224624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133972" y="5499816"/>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133972" y="2979536"/>
            <a:ext cx="0" cy="252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1464770" y="4653136"/>
            <a:ext cx="5096880" cy="445768"/>
          </a:xfrm>
          <a:custGeom>
            <a:avLst/>
            <a:gdLst>
              <a:gd name="connsiteX0" fmla="*/ 0 w 2246244"/>
              <a:gd name="connsiteY0" fmla="*/ 0 h 2107096"/>
              <a:gd name="connsiteX1" fmla="*/ 1133061 w 2246244"/>
              <a:gd name="connsiteY1" fmla="*/ 2107096 h 2107096"/>
              <a:gd name="connsiteX2" fmla="*/ 2246244 w 2246244"/>
              <a:gd name="connsiteY2" fmla="*/ 0 h 2107096"/>
            </a:gdLst>
            <a:ahLst/>
            <a:cxnLst>
              <a:cxn ang="0">
                <a:pos x="connsiteX0" y="connsiteY0"/>
              </a:cxn>
              <a:cxn ang="0">
                <a:pos x="connsiteX1" y="connsiteY1"/>
              </a:cxn>
              <a:cxn ang="0">
                <a:pos x="connsiteX2" y="connsiteY2"/>
              </a:cxn>
            </a:cxnLst>
            <a:rect l="l" t="t" r="r" b="b"/>
            <a:pathLst>
              <a:path w="2246244" h="2107096">
                <a:moveTo>
                  <a:pt x="0" y="0"/>
                </a:moveTo>
                <a:cubicBezTo>
                  <a:pt x="379343" y="1053548"/>
                  <a:pt x="758687" y="2107096"/>
                  <a:pt x="1133061" y="2107096"/>
                </a:cubicBezTo>
                <a:cubicBezTo>
                  <a:pt x="1507435" y="2107096"/>
                  <a:pt x="2246244" y="0"/>
                  <a:pt x="224624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5668282" y="4756138"/>
            <a:ext cx="236695" cy="74692"/>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468562" y="4822453"/>
            <a:ext cx="234436" cy="51271"/>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211424" y="4873724"/>
            <a:ext cx="285310" cy="66315"/>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951564" y="4940975"/>
            <a:ext cx="259860" cy="41523"/>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716648" y="4982498"/>
            <a:ext cx="301883" cy="41523"/>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503556" y="5024021"/>
            <a:ext cx="217251" cy="19229"/>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314904" y="5042808"/>
            <a:ext cx="212445" cy="18846"/>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8914327" y="4579243"/>
            <a:ext cx="571146" cy="73894"/>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8896466" y="4320353"/>
            <a:ext cx="726338" cy="264028"/>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8758708" y="3929414"/>
            <a:ext cx="792088" cy="390941"/>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758708" y="3583094"/>
            <a:ext cx="1008112" cy="346320"/>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8614692" y="2852936"/>
            <a:ext cx="1152128" cy="707850"/>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9478788" y="462783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9579546" y="4525340"/>
            <a:ext cx="1656184" cy="276999"/>
          </a:xfrm>
          <a:prstGeom prst="rect">
            <a:avLst/>
          </a:prstGeom>
          <a:noFill/>
        </p:spPr>
        <p:txBody>
          <a:bodyPr wrap="square" rtlCol="0">
            <a:spAutoFit/>
          </a:bodyPr>
          <a:lstStyle/>
          <a:p>
            <a:r>
              <a:rPr lang="en-US" sz="1200" dirty="0" smtClean="0"/>
              <a:t>Starting point</a:t>
            </a:r>
            <a:endParaRPr lang="en-US" sz="1200" dirty="0"/>
          </a:p>
        </p:txBody>
      </p:sp>
    </p:spTree>
    <p:extLst>
      <p:ext uri="{BB962C8B-B14F-4D97-AF65-F5344CB8AC3E}">
        <p14:creationId xmlns:p14="http://schemas.microsoft.com/office/powerpoint/2010/main" val="14580516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notation</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14:m>
                  <m:oMath xmlns:m="http://schemas.openxmlformats.org/officeDocument/2006/math">
                    <m:r>
                      <a:rPr lang="en-US" sz="360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𝑓</m:t>
                    </m:r>
                    <m:d>
                      <m:dPr>
                        <m:ctrlPr>
                          <a:rPr lang="en-US" sz="3600" b="0" i="1" smtClean="0">
                            <a:latin typeface="Cambria Math" charset="0"/>
                            <a:ea typeface="Cambria Math" charset="0"/>
                            <a:cs typeface="Cambria Math" charset="0"/>
                          </a:rPr>
                        </m:ctrlPr>
                      </m:dPr>
                      <m:e>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e>
                    </m:d>
                    <m:r>
                      <a:rPr lang="en-US" sz="3600" b="0" i="1" smtClean="0">
                        <a:latin typeface="Cambria Math" charset="0"/>
                        <a:ea typeface="Cambria Math" charset="0"/>
                        <a:cs typeface="Cambria Math" charset="0"/>
                      </a:rPr>
                      <m:t>=</m:t>
                    </m:r>
                    <m:d>
                      <m:dPr>
                        <m:ctrlPr>
                          <a:rPr lang="mr-IN" sz="3600" b="0" i="1" smtClean="0">
                            <a:latin typeface="Cambria Math" charset="0"/>
                            <a:ea typeface="Cambria Math" charset="0"/>
                            <a:cs typeface="Cambria Math" charset="0"/>
                          </a:rPr>
                        </m:ctrlPr>
                      </m:dPr>
                      <m:e>
                        <m:f>
                          <m:fPr>
                            <m:type m:val="noBar"/>
                            <m:ctrlPr>
                              <a:rPr lang="mr-IN" sz="3600" b="0" i="1" smtClean="0">
                                <a:latin typeface="Cambria Math" charset="0"/>
                                <a:ea typeface="Cambria Math" charset="0"/>
                                <a:cs typeface="Cambria Math" charset="0"/>
                              </a:rPr>
                            </m:ctrlPr>
                          </m:fPr>
                          <m:num>
                            <m:f>
                              <m:fPr>
                                <m:ctrlPr>
                                  <a:rPr lang="mr-IN" sz="3600" b="0" i="1" smtClean="0">
                                    <a:latin typeface="Cambria Math" charset="0"/>
                                    <a:ea typeface="Cambria Math" charset="0"/>
                                    <a:cs typeface="Cambria Math" charset="0"/>
                                  </a:rPr>
                                </m:ctrlPr>
                              </m:fPr>
                              <m:num>
                                <m:r>
                                  <a:rPr lang="mr-IN" sz="3600" i="1">
                                    <a:latin typeface="Cambria Math" charset="0"/>
                                    <a:ea typeface="Cambria Math" charset="0"/>
                                    <a:cs typeface="Cambria Math" charset="0"/>
                                  </a:rPr>
                                  <m:t>𝜕</m:t>
                                </m:r>
                                <m:r>
                                  <a:rPr lang="en-US" sz="3600" i="1">
                                    <a:latin typeface="Cambria Math" charset="0"/>
                                    <a:ea typeface="Cambria Math" charset="0"/>
                                    <a:cs typeface="Cambria Math" charset="0"/>
                                  </a:rPr>
                                  <m:t>𝑓</m:t>
                                </m:r>
                                <m:r>
                                  <a:rPr lang="en-US" sz="3600" i="1">
                                    <a:latin typeface="Cambria Math" charset="0"/>
                                    <a:ea typeface="Cambria Math" charset="0"/>
                                    <a:cs typeface="Cambria Math" charset="0"/>
                                  </a:rPr>
                                  <m:t>(</m:t>
                                </m:r>
                                <m:r>
                                  <a:rPr lang="en-US" sz="3600" i="1">
                                    <a:latin typeface="Cambria Math" charset="0"/>
                                    <a:ea typeface="Cambria Math" charset="0"/>
                                    <a:cs typeface="Cambria Math" charset="0"/>
                                  </a:rPr>
                                  <m:t>𝑥</m:t>
                                </m:r>
                                <m:r>
                                  <a:rPr lang="en-US" sz="3600" i="1">
                                    <a:latin typeface="Cambria Math" charset="0"/>
                                    <a:ea typeface="Cambria Math" charset="0"/>
                                    <a:cs typeface="Cambria Math" charset="0"/>
                                  </a:rPr>
                                  <m:t>,</m:t>
                                </m:r>
                                <m:r>
                                  <a:rPr lang="en-US" sz="3600" i="1">
                                    <a:latin typeface="Cambria Math" charset="0"/>
                                    <a:ea typeface="Cambria Math" charset="0"/>
                                    <a:cs typeface="Cambria Math" charset="0"/>
                                  </a:rPr>
                                  <m:t>𝑦</m:t>
                                </m:r>
                                <m:r>
                                  <a:rPr lang="en-US" sz="3600" i="1">
                                    <a:latin typeface="Cambria Math" charset="0"/>
                                    <a:ea typeface="Cambria Math" charset="0"/>
                                    <a:cs typeface="Cambria Math" charset="0"/>
                                  </a:rPr>
                                  <m:t>)</m:t>
                                </m:r>
                              </m:num>
                              <m:den>
                                <m:r>
                                  <a:rPr lang="mr-IN" sz="3600" i="1">
                                    <a:latin typeface="Cambria Math" charset="0"/>
                                    <a:ea typeface="Cambria Math" charset="0"/>
                                    <a:cs typeface="Cambria Math" charset="0"/>
                                  </a:rPr>
                                  <m:t>𝜕</m:t>
                                </m:r>
                                <m:r>
                                  <a:rPr lang="en-US" sz="3600" b="0" i="1" smtClean="0">
                                    <a:latin typeface="Cambria Math" charset="0"/>
                                    <a:ea typeface="Cambria Math" charset="0"/>
                                    <a:cs typeface="Cambria Math" charset="0"/>
                                  </a:rPr>
                                  <m:t>𝑥</m:t>
                                </m:r>
                              </m:den>
                            </m:f>
                          </m:num>
                          <m:den>
                            <m:f>
                              <m:fPr>
                                <m:ctrlPr>
                                  <a:rPr lang="mr-IN" sz="3600" i="1">
                                    <a:latin typeface="Cambria Math" charset="0"/>
                                    <a:ea typeface="Cambria Math" charset="0"/>
                                    <a:cs typeface="Cambria Math" charset="0"/>
                                  </a:rPr>
                                </m:ctrlPr>
                              </m:fPr>
                              <m:num>
                                <m:r>
                                  <a:rPr lang="mr-IN" sz="3600" i="1">
                                    <a:latin typeface="Cambria Math" charset="0"/>
                                    <a:ea typeface="Cambria Math" charset="0"/>
                                    <a:cs typeface="Cambria Math" charset="0"/>
                                  </a:rPr>
                                  <m:t>𝜕</m:t>
                                </m:r>
                                <m:r>
                                  <a:rPr lang="en-US" sz="3600" i="1">
                                    <a:latin typeface="Cambria Math" charset="0"/>
                                    <a:ea typeface="Cambria Math" charset="0"/>
                                    <a:cs typeface="Cambria Math" charset="0"/>
                                  </a:rPr>
                                  <m:t>𝑓</m:t>
                                </m:r>
                                <m:r>
                                  <a:rPr lang="en-US" sz="3600" i="1">
                                    <a:latin typeface="Cambria Math" charset="0"/>
                                    <a:ea typeface="Cambria Math" charset="0"/>
                                    <a:cs typeface="Cambria Math" charset="0"/>
                                  </a:rPr>
                                  <m:t>(</m:t>
                                </m:r>
                                <m:r>
                                  <a:rPr lang="en-US" sz="3600" i="1">
                                    <a:latin typeface="Cambria Math" charset="0"/>
                                    <a:ea typeface="Cambria Math" charset="0"/>
                                    <a:cs typeface="Cambria Math" charset="0"/>
                                  </a:rPr>
                                  <m:t>𝑥</m:t>
                                </m:r>
                                <m:r>
                                  <a:rPr lang="en-US" sz="3600" i="1">
                                    <a:latin typeface="Cambria Math" charset="0"/>
                                    <a:ea typeface="Cambria Math" charset="0"/>
                                    <a:cs typeface="Cambria Math" charset="0"/>
                                  </a:rPr>
                                  <m:t>,</m:t>
                                </m:r>
                                <m:r>
                                  <a:rPr lang="en-US" sz="3600" i="1">
                                    <a:latin typeface="Cambria Math" charset="0"/>
                                    <a:ea typeface="Cambria Math" charset="0"/>
                                    <a:cs typeface="Cambria Math" charset="0"/>
                                  </a:rPr>
                                  <m:t>𝑦</m:t>
                                </m:r>
                                <m:r>
                                  <a:rPr lang="en-US" sz="3600" i="1">
                                    <a:latin typeface="Cambria Math" charset="0"/>
                                    <a:ea typeface="Cambria Math" charset="0"/>
                                    <a:cs typeface="Cambria Math" charset="0"/>
                                  </a:rPr>
                                  <m:t>)</m:t>
                                </m:r>
                              </m:num>
                              <m:den>
                                <m:r>
                                  <a:rPr lang="mr-IN" sz="3600" i="1">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den>
                            </m:f>
                          </m:den>
                        </m:f>
                      </m:e>
                    </m:d>
                  </m:oMath>
                </a14:m>
                <a:r>
                  <a:rPr lang="en-US" sz="3600" dirty="0" smtClean="0"/>
                  <a:t> </a:t>
                </a:r>
              </a:p>
              <a:p>
                <a:endParaRPr lang="en-US" sz="3600" dirty="0" smtClean="0"/>
              </a:p>
              <a:p>
                <a:r>
                  <a:rPr lang="en-US" dirty="0" smtClean="0"/>
                  <a:t>Can be generalized for any dimension</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l="-1433"/>
                </a:stretch>
              </a:blipFill>
            </p:spPr>
            <p:txBody>
              <a:bodyPr/>
              <a:lstStyle/>
              <a:p>
                <a:r>
                  <a:rPr lang="en-US">
                    <a:noFill/>
                  </a:rPr>
                  <a:t> </a:t>
                </a:r>
              </a:p>
            </p:txBody>
          </p:sp>
        </mc:Fallback>
      </mc:AlternateContent>
    </p:spTree>
    <p:extLst>
      <p:ext uri="{BB962C8B-B14F-4D97-AF65-F5344CB8AC3E}">
        <p14:creationId xmlns:p14="http://schemas.microsoft.com/office/powerpoint/2010/main" val="65748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Rosenbrock</a:t>
            </a:r>
            <a:r>
              <a:rPr lang="en-US" dirty="0" smtClean="0"/>
              <a:t> function</a:t>
            </a:r>
            <a:endParaRPr lang="en-US" dirty="0"/>
          </a:p>
        </p:txBody>
      </p:sp>
      <p:sp>
        <p:nvSpPr>
          <p:cNvPr id="4" name="Content Placeholder 3"/>
          <p:cNvSpPr>
            <a:spLocks noGrp="1"/>
          </p:cNvSpPr>
          <p:nvPr>
            <p:ph sz="half" idx="2"/>
          </p:nvPr>
        </p:nvSpPr>
        <p:spPr/>
        <p:txBody>
          <a:bodyPr/>
          <a:lstStyle/>
          <a:p>
            <a:r>
              <a:rPr lang="en-US" dirty="0" smtClean="0"/>
              <a:t>Also known as </a:t>
            </a:r>
            <a:r>
              <a:rPr lang="en-US" dirty="0" err="1" smtClean="0"/>
              <a:t>Rosenbrock’s</a:t>
            </a:r>
            <a:r>
              <a:rPr lang="en-US" dirty="0" smtClean="0"/>
              <a:t> valley function or </a:t>
            </a:r>
            <a:r>
              <a:rPr lang="en-US" dirty="0" err="1" smtClean="0"/>
              <a:t>Rosenbrock’s</a:t>
            </a:r>
            <a:r>
              <a:rPr lang="en-US" dirty="0" smtClean="0"/>
              <a:t> banana function.</a:t>
            </a:r>
            <a:endParaRPr lang="en-US" dirty="0"/>
          </a:p>
        </p:txBody>
      </p:sp>
      <p:sp>
        <p:nvSpPr>
          <p:cNvPr id="8" name="AutoShape 8" descr="(x,y)=(a-x)^{2}+b(y-x^{2})^{2}"/>
          <p:cNvSpPr>
            <a:spLocks noGrp="1" noChangeAspect="1" noChangeArrowheads="1"/>
          </p:cNvSpPr>
          <p:nvPr>
            <p:ph sz="half" idx="1"/>
          </p:nvPr>
        </p:nvSpPr>
        <p:spPr bwMode="auto">
          <a:xfrm>
            <a:off x="1593436" y="1600200"/>
            <a:ext cx="543708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smtClean="0"/>
              <a:t>A special non-convex function </a:t>
            </a:r>
            <a:r>
              <a:rPr lang="en-US" dirty="0"/>
              <a:t>used as a performance test problem </a:t>
            </a:r>
            <a:r>
              <a:rPr lang="en-US" dirty="0" smtClean="0"/>
              <a:t>for optimization algorithms.</a:t>
            </a:r>
            <a:endParaRPr lang="en-US" dirty="0"/>
          </a:p>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652973" y="4077072"/>
                <a:ext cx="5550404"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𝑓</m:t>
                      </m:r>
                      <m:d>
                        <m:dPr>
                          <m:ctrlPr>
                            <a:rPr lang="en-US" sz="2800" i="1">
                              <a:latin typeface="Cambria Math" charset="0"/>
                            </a:rPr>
                          </m:ctrlPr>
                        </m:dPr>
                        <m:e>
                          <m:r>
                            <a:rPr lang="en-US" sz="2800" i="1">
                              <a:latin typeface="Cambria Math" charset="0"/>
                            </a:rPr>
                            <m:t>𝑥</m:t>
                          </m:r>
                          <m:r>
                            <a:rPr lang="en-US" sz="2800" i="1">
                              <a:latin typeface="Cambria Math" charset="0"/>
                            </a:rPr>
                            <m:t>, </m:t>
                          </m:r>
                          <m:r>
                            <a:rPr lang="en-US" sz="2800" i="1">
                              <a:latin typeface="Cambria Math" charset="0"/>
                            </a:rPr>
                            <m:t>𝑦</m:t>
                          </m:r>
                        </m:e>
                      </m:d>
                      <m:r>
                        <a:rPr lang="mr-IN" sz="2800" i="1">
                          <a:latin typeface="Cambria Math" charset="0"/>
                        </a:rPr>
                        <m:t>=</m:t>
                      </m:r>
                      <m:r>
                        <a:rPr lang="en-US" sz="2800" i="1">
                          <a:latin typeface="Cambria Math" charset="0"/>
                        </a:rPr>
                        <m:t>(</m:t>
                      </m:r>
                      <m:r>
                        <a:rPr lang="en-US" sz="2800" i="1">
                          <a:latin typeface="Cambria Math" charset="0"/>
                        </a:rPr>
                        <m:t>𝑎</m:t>
                      </m:r>
                      <m:r>
                        <a:rPr lang="en-US" sz="2800" i="1">
                          <a:latin typeface="Cambria Math" charset="0"/>
                        </a:rPr>
                        <m:t>−</m:t>
                      </m:r>
                      <m:sSup>
                        <m:sSupPr>
                          <m:ctrlPr>
                            <a:rPr lang="mr-IN" sz="2800" i="1">
                              <a:latin typeface="Cambria Math" charset="0"/>
                            </a:rPr>
                          </m:ctrlPr>
                        </m:sSupPr>
                        <m:e>
                          <m:r>
                            <a:rPr lang="en-US" sz="2800" i="1">
                              <a:latin typeface="Cambria Math" charset="0"/>
                            </a:rPr>
                            <m:t>𝑥</m:t>
                          </m:r>
                          <m:r>
                            <a:rPr lang="en-US" sz="2800" i="1">
                              <a:latin typeface="Cambria Math" charset="0"/>
                            </a:rPr>
                            <m:t>)</m:t>
                          </m:r>
                        </m:e>
                        <m:sup>
                          <m:r>
                            <a:rPr lang="mr-IN" sz="2800" i="1">
                              <a:latin typeface="Cambria Math" charset="0"/>
                            </a:rPr>
                            <m:t>2</m:t>
                          </m:r>
                        </m:sup>
                      </m:sSup>
                      <m:r>
                        <a:rPr lang="en-US" sz="2800" i="1">
                          <a:latin typeface="Cambria Math" charset="0"/>
                        </a:rPr>
                        <m:t>+</m:t>
                      </m:r>
                      <m:r>
                        <a:rPr lang="en-US" sz="2800" i="1">
                          <a:latin typeface="Cambria Math" charset="0"/>
                        </a:rPr>
                        <m:t>𝑏</m:t>
                      </m:r>
                      <m:sSup>
                        <m:sSupPr>
                          <m:ctrlPr>
                            <a:rPr lang="en-US" sz="2800" i="1">
                              <a:latin typeface="Cambria Math" charset="0"/>
                            </a:rPr>
                          </m:ctrlPr>
                        </m:sSupPr>
                        <m:e>
                          <m:d>
                            <m:dPr>
                              <m:ctrlPr>
                                <a:rPr lang="en-US" sz="2800" i="1">
                                  <a:latin typeface="Cambria Math" charset="0"/>
                                </a:rPr>
                              </m:ctrlPr>
                            </m:dPr>
                            <m:e>
                              <m:r>
                                <a:rPr lang="en-US" sz="2800" i="1">
                                  <a:latin typeface="Cambria Math" charset="0"/>
                                </a:rPr>
                                <m:t>𝑦</m:t>
                              </m:r>
                              <m:r>
                                <a:rPr lang="en-US" sz="2800" i="1">
                                  <a:latin typeface="Cambria Math" charset="0"/>
                                </a:rPr>
                                <m:t>−</m:t>
                              </m:r>
                              <m:sSup>
                                <m:sSupPr>
                                  <m:ctrlPr>
                                    <a:rPr lang="en-US" sz="2800" i="1">
                                      <a:latin typeface="Cambria Math" charset="0"/>
                                    </a:rPr>
                                  </m:ctrlPr>
                                </m:sSupPr>
                                <m:e>
                                  <m:r>
                                    <a:rPr lang="en-US" sz="2800" i="1">
                                      <a:latin typeface="Cambria Math" charset="0"/>
                                    </a:rPr>
                                    <m:t>𝑥</m:t>
                                  </m:r>
                                </m:e>
                                <m:sup>
                                  <m:r>
                                    <a:rPr lang="en-US" sz="2800" i="1">
                                      <a:latin typeface="Cambria Math" charset="0"/>
                                    </a:rPr>
                                    <m:t>2</m:t>
                                  </m:r>
                                </m:sup>
                              </m:sSup>
                            </m:e>
                          </m:d>
                        </m:e>
                        <m:sup>
                          <m:r>
                            <a:rPr lang="en-US" sz="2800" i="1">
                              <a:latin typeface="Cambria Math" charset="0"/>
                            </a:rPr>
                            <m:t>2</m:t>
                          </m:r>
                        </m:sup>
                      </m:sSup>
                    </m:oMath>
                  </m:oMathPara>
                </a14:m>
                <a:endParaRPr lang="en-US" sz="2800" dirty="0" smtClean="0"/>
              </a:p>
              <a:p>
                <a:endParaRPr lang="en-US" sz="2800" dirty="0" smtClean="0"/>
              </a:p>
              <a:p>
                <a:r>
                  <a:rPr lang="en-US" sz="2800" dirty="0" smtClean="0"/>
                  <a:t>Global min at </a:t>
                </a:r>
                <a14:m>
                  <m:oMath xmlns:m="http://schemas.openxmlformats.org/officeDocument/2006/math">
                    <m:d>
                      <m:dPr>
                        <m:ctrlPr>
                          <a:rPr lang="en-US" sz="2800" b="0" i="1" smtClean="0">
                            <a:latin typeface="Cambria Math" charset="0"/>
                          </a:rPr>
                        </m:ctrlPr>
                      </m:dPr>
                      <m:e>
                        <m:r>
                          <a:rPr lang="en-US" sz="2800" b="0" i="1" smtClean="0">
                            <a:latin typeface="Cambria Math" charset="0"/>
                          </a:rPr>
                          <m:t>𝑥</m:t>
                        </m:r>
                        <m:r>
                          <a:rPr lang="en-US" sz="2800" b="0" i="1" smtClean="0">
                            <a:latin typeface="Cambria Math" charset="0"/>
                          </a:rPr>
                          <m:t>,</m:t>
                        </m:r>
                        <m:r>
                          <a:rPr lang="en-US" sz="2800" b="0" i="1" smtClean="0">
                            <a:latin typeface="Cambria Math" charset="0"/>
                          </a:rPr>
                          <m:t>𝑦</m:t>
                        </m:r>
                      </m:e>
                    </m:d>
                    <m:r>
                      <a:rPr lang="en-US" sz="2800" b="0" i="1" smtClean="0">
                        <a:latin typeface="Cambria Math" charset="0"/>
                      </a:rPr>
                      <m:t>=</m:t>
                    </m:r>
                    <m:d>
                      <m:dPr>
                        <m:ctrlPr>
                          <a:rPr lang="en-US" sz="2800" i="1">
                            <a:latin typeface="Cambria Math" charset="0"/>
                          </a:rPr>
                        </m:ctrlPr>
                      </m:dPr>
                      <m:e>
                        <m:r>
                          <a:rPr lang="en-US" sz="2800" b="0" i="1" smtClean="0">
                            <a:latin typeface="Cambria Math" charset="0"/>
                          </a:rPr>
                          <m:t>𝑎</m:t>
                        </m:r>
                        <m:r>
                          <a:rPr lang="en-US" sz="2800" i="1">
                            <a:latin typeface="Cambria Math" charset="0"/>
                          </a:rPr>
                          <m:t>, </m:t>
                        </m:r>
                        <m:sSup>
                          <m:sSupPr>
                            <m:ctrlPr>
                              <a:rPr lang="en-US" sz="2800" b="0" i="1" smtClean="0">
                                <a:latin typeface="Cambria Math" charset="0"/>
                              </a:rPr>
                            </m:ctrlPr>
                          </m:sSupPr>
                          <m:e>
                            <m:r>
                              <a:rPr lang="en-US" sz="2800" b="0" i="1" smtClean="0">
                                <a:latin typeface="Cambria Math" charset="0"/>
                              </a:rPr>
                              <m:t>𝑎</m:t>
                            </m:r>
                          </m:e>
                          <m:sup>
                            <m:r>
                              <a:rPr lang="en-US" sz="2800" b="0" i="1" smtClean="0">
                                <a:latin typeface="Cambria Math" charset="0"/>
                              </a:rPr>
                              <m:t>2</m:t>
                            </m:r>
                          </m:sup>
                        </m:sSup>
                      </m:e>
                    </m:d>
                  </m:oMath>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652973" y="4077072"/>
                <a:ext cx="5550404" cy="1384995"/>
              </a:xfrm>
              <a:prstGeom prst="rect">
                <a:avLst/>
              </a:prstGeom>
              <a:blipFill rotWithShape="0">
                <a:blip r:embed="rId3"/>
                <a:stretch>
                  <a:fillRect l="-2195" b="-11013"/>
                </a:stretch>
              </a:blipFill>
            </p:spPr>
            <p:txBody>
              <a:bodyPr/>
              <a:lstStyle/>
              <a:p>
                <a:r>
                  <a:rPr lang="en-US">
                    <a:noFill/>
                  </a:rPr>
                  <a:t> </a:t>
                </a:r>
              </a:p>
            </p:txBody>
          </p:sp>
        </mc:Fallback>
      </mc:AlternateContent>
    </p:spTree>
    <p:extLst>
      <p:ext uri="{BB962C8B-B14F-4D97-AF65-F5344CB8AC3E}">
        <p14:creationId xmlns:p14="http://schemas.microsoft.com/office/powerpoint/2010/main" val="41889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29916" y="0"/>
            <a:ext cx="9144000" cy="6858000"/>
          </a:xfrm>
          <a:prstGeom prst="rect">
            <a:avLst/>
          </a:prstGeom>
        </p:spPr>
      </p:pic>
    </p:spTree>
    <p:extLst>
      <p:ext uri="{BB962C8B-B14F-4D97-AF65-F5344CB8AC3E}">
        <p14:creationId xmlns:p14="http://schemas.microsoft.com/office/powerpoint/2010/main" val="16619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pure SQL Regression worth it?</a:t>
            </a:r>
            <a:endParaRPr lang="en-US" dirty="0"/>
          </a:p>
        </p:txBody>
      </p:sp>
      <p:sp>
        <p:nvSpPr>
          <p:cNvPr id="3" name="Text Placeholder 2"/>
          <p:cNvSpPr>
            <a:spLocks noGrp="1"/>
          </p:cNvSpPr>
          <p:nvPr>
            <p:ph type="body" idx="1"/>
          </p:nvPr>
        </p:nvSpPr>
        <p:spPr/>
        <p:txBody>
          <a:bodyPr/>
          <a:lstStyle/>
          <a:p>
            <a:r>
              <a:rPr lang="en-US" dirty="0" smtClean="0">
                <a:solidFill>
                  <a:srgbClr val="92D050"/>
                </a:solidFill>
              </a:rPr>
              <a:t>Maybe</a:t>
            </a:r>
            <a:endParaRPr lang="en-US" dirty="0"/>
          </a:p>
        </p:txBody>
      </p:sp>
      <p:sp>
        <p:nvSpPr>
          <p:cNvPr id="4" name="Content Placeholder 3"/>
          <p:cNvSpPr>
            <a:spLocks noGrp="1"/>
          </p:cNvSpPr>
          <p:nvPr>
            <p:ph sz="half" idx="2"/>
          </p:nvPr>
        </p:nvSpPr>
        <p:spPr/>
        <p:txBody>
          <a:bodyPr/>
          <a:lstStyle/>
          <a:p>
            <a:r>
              <a:rPr lang="en-US" dirty="0" smtClean="0"/>
              <a:t>Simple linear regression</a:t>
            </a:r>
          </a:p>
        </p:txBody>
      </p:sp>
      <p:sp>
        <p:nvSpPr>
          <p:cNvPr id="5" name="Text Placeholder 4"/>
          <p:cNvSpPr>
            <a:spLocks noGrp="1"/>
          </p:cNvSpPr>
          <p:nvPr>
            <p:ph type="body" sz="quarter" idx="3"/>
          </p:nvPr>
        </p:nvSpPr>
        <p:spPr/>
        <p:txBody>
          <a:bodyPr/>
          <a:lstStyle/>
          <a:p>
            <a:r>
              <a:rPr lang="en-US" dirty="0" smtClean="0">
                <a:solidFill>
                  <a:srgbClr val="C00000"/>
                </a:solidFill>
              </a:rPr>
              <a:t>DEFINETELY NOT</a:t>
            </a:r>
            <a:endParaRPr lang="en-US" dirty="0">
              <a:solidFill>
                <a:srgbClr val="C00000"/>
              </a:solidFill>
            </a:endParaRPr>
          </a:p>
        </p:txBody>
      </p:sp>
      <p:sp>
        <p:nvSpPr>
          <p:cNvPr id="6" name="Content Placeholder 5"/>
          <p:cNvSpPr>
            <a:spLocks noGrp="1"/>
          </p:cNvSpPr>
          <p:nvPr>
            <p:ph sz="quarter" idx="4"/>
          </p:nvPr>
        </p:nvSpPr>
        <p:spPr/>
        <p:txBody>
          <a:bodyPr/>
          <a:lstStyle/>
          <a:p>
            <a:r>
              <a:rPr lang="en-US" dirty="0" smtClean="0"/>
              <a:t>Multiple linear regression</a:t>
            </a:r>
          </a:p>
          <a:p>
            <a:r>
              <a:rPr lang="en-US" dirty="0" smtClean="0"/>
              <a:t>Multiple logistic regression</a:t>
            </a:r>
          </a:p>
          <a:p>
            <a:r>
              <a:rPr lang="en-US" dirty="0" smtClean="0"/>
              <a:t>“Numerical” Algorithms</a:t>
            </a:r>
            <a:endParaRPr lang="en-US" dirty="0"/>
          </a:p>
        </p:txBody>
      </p:sp>
    </p:spTree>
    <p:extLst>
      <p:ext uri="{BB962C8B-B14F-4D97-AF65-F5344CB8AC3E}">
        <p14:creationId xmlns:p14="http://schemas.microsoft.com/office/powerpoint/2010/main" val="12181377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Simple Linear Regression ?</a:t>
            </a:r>
            <a:endParaRPr lang="en-US" dirty="0"/>
          </a:p>
        </p:txBody>
      </p:sp>
      <p:sp>
        <p:nvSpPr>
          <p:cNvPr id="3" name="Content Placeholder 2"/>
          <p:cNvSpPr>
            <a:spLocks noGrp="1"/>
          </p:cNvSpPr>
          <p:nvPr>
            <p:ph idx="1"/>
          </p:nvPr>
        </p:nvSpPr>
        <p:spPr/>
        <p:txBody>
          <a:bodyPr/>
          <a:lstStyle/>
          <a:p>
            <a:r>
              <a:rPr lang="en-US" b="1" dirty="0" smtClean="0"/>
              <a:t>Simple linear regression</a:t>
            </a:r>
            <a:r>
              <a:rPr lang="en-US" dirty="0"/>
              <a:t> is a statistical method that allows us to summarize and study relationships between two continuous (quantitative) variables:</a:t>
            </a:r>
          </a:p>
          <a:p>
            <a:r>
              <a:rPr lang="en-US" dirty="0"/>
              <a:t>One variable, denoted </a:t>
            </a:r>
            <a:r>
              <a:rPr lang="en-US" i="1" dirty="0"/>
              <a:t>x</a:t>
            </a:r>
            <a:r>
              <a:rPr lang="en-US" dirty="0"/>
              <a:t>, is regarded as the </a:t>
            </a:r>
            <a:r>
              <a:rPr lang="en-US" b="1" dirty="0" smtClean="0"/>
              <a:t>predictor</a:t>
            </a:r>
            <a:r>
              <a:rPr lang="en-US" dirty="0" smtClean="0"/>
              <a:t>,</a:t>
            </a:r>
            <a:r>
              <a:rPr lang="en-US" dirty="0"/>
              <a:t> </a:t>
            </a:r>
            <a:r>
              <a:rPr lang="en-US" b="1" dirty="0" smtClean="0"/>
              <a:t>explanatory</a:t>
            </a:r>
            <a:r>
              <a:rPr lang="en-US" dirty="0" smtClean="0"/>
              <a:t>, or</a:t>
            </a:r>
            <a:r>
              <a:rPr lang="en-US" dirty="0"/>
              <a:t> </a:t>
            </a:r>
            <a:r>
              <a:rPr lang="en-US" b="1" dirty="0"/>
              <a:t>independent</a:t>
            </a:r>
            <a:r>
              <a:rPr lang="en-US" dirty="0"/>
              <a:t> variable.</a:t>
            </a:r>
          </a:p>
          <a:p>
            <a:r>
              <a:rPr lang="en-US" dirty="0"/>
              <a:t>The other variable, denoted </a:t>
            </a:r>
            <a:r>
              <a:rPr lang="en-US" i="1" dirty="0"/>
              <a:t>y</a:t>
            </a:r>
            <a:r>
              <a:rPr lang="en-US" dirty="0"/>
              <a:t>, is regarded as the </a:t>
            </a:r>
            <a:r>
              <a:rPr lang="en-US" b="1" dirty="0" smtClean="0"/>
              <a:t>response</a:t>
            </a:r>
            <a:r>
              <a:rPr lang="en-US" dirty="0" smtClean="0"/>
              <a:t>,</a:t>
            </a:r>
            <a:r>
              <a:rPr lang="en-US" dirty="0"/>
              <a:t> </a:t>
            </a:r>
            <a:r>
              <a:rPr lang="en-US" b="1" dirty="0" smtClean="0"/>
              <a:t>outcome</a:t>
            </a:r>
            <a:r>
              <a:rPr lang="en-US" dirty="0"/>
              <a:t>, or </a:t>
            </a:r>
            <a:r>
              <a:rPr lang="en-US" b="1" dirty="0"/>
              <a:t>dependent</a:t>
            </a:r>
            <a:r>
              <a:rPr lang="en-US" dirty="0"/>
              <a:t> </a:t>
            </a:r>
            <a:r>
              <a:rPr lang="en-US" dirty="0" smtClean="0"/>
              <a:t>variable.</a:t>
            </a:r>
          </a:p>
          <a:p>
            <a:endParaRPr lang="en-US" dirty="0"/>
          </a:p>
        </p:txBody>
      </p:sp>
    </p:spTree>
    <p:extLst>
      <p:ext uri="{BB962C8B-B14F-4D97-AF65-F5344CB8AC3E}">
        <p14:creationId xmlns:p14="http://schemas.microsoft.com/office/powerpoint/2010/main" val="227675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a:off x="7282780" y="24795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 name="Line 3"/>
          <p:cNvSpPr>
            <a:spLocks noChangeShapeType="1"/>
          </p:cNvSpPr>
          <p:nvPr/>
        </p:nvSpPr>
        <p:spPr bwMode="auto">
          <a:xfrm>
            <a:off x="7276430" y="50703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 name="Rectangle 4"/>
          <p:cNvSpPr txBox="1">
            <a:spLocks noChangeArrowheads="1"/>
          </p:cNvSpPr>
          <p:nvPr/>
        </p:nvSpPr>
        <p:spPr>
          <a:xfrm>
            <a:off x="1415380" y="117376"/>
            <a:ext cx="8402638" cy="1143000"/>
          </a:xfrm>
          <a:prstGeom prst="rect">
            <a:avLst/>
          </a:prstGeom>
        </p:spPr>
        <p:txBody>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a:lnSpc>
                <a:spcPct val="80000"/>
              </a:lnSpc>
            </a:pPr>
            <a:r>
              <a:rPr lang="en-US" altLang="en-US" dirty="0" smtClean="0"/>
              <a:t>Scatter Plots of Data with Various Correlation Coefficients</a:t>
            </a:r>
            <a:endParaRPr lang="en-US" altLang="en-US" dirty="0"/>
          </a:p>
        </p:txBody>
      </p:sp>
      <p:sp>
        <p:nvSpPr>
          <p:cNvPr id="5" name="Line 5"/>
          <p:cNvSpPr>
            <a:spLocks noChangeShapeType="1"/>
          </p:cNvSpPr>
          <p:nvPr/>
        </p:nvSpPr>
        <p:spPr bwMode="auto">
          <a:xfrm>
            <a:off x="1296318" y="18747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6"/>
          <p:cNvSpPr>
            <a:spLocks noChangeShapeType="1"/>
          </p:cNvSpPr>
          <p:nvPr/>
        </p:nvSpPr>
        <p:spPr bwMode="auto">
          <a:xfrm flipH="1" flipV="1">
            <a:off x="1296318" y="2022376"/>
            <a:ext cx="2574925" cy="873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Oval 7"/>
          <p:cNvSpPr>
            <a:spLocks noChangeArrowheads="1"/>
          </p:cNvSpPr>
          <p:nvPr/>
        </p:nvSpPr>
        <p:spPr bwMode="auto">
          <a:xfrm rot="7282380" flipH="1">
            <a:off x="3414043" y="2708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Oval 8"/>
          <p:cNvSpPr>
            <a:spLocks noChangeArrowheads="1"/>
          </p:cNvSpPr>
          <p:nvPr/>
        </p:nvSpPr>
        <p:spPr bwMode="auto">
          <a:xfrm rot="7282380" flipH="1">
            <a:off x="2652043" y="2403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Oval 9"/>
          <p:cNvSpPr>
            <a:spLocks noChangeArrowheads="1"/>
          </p:cNvSpPr>
          <p:nvPr/>
        </p:nvSpPr>
        <p:spPr bwMode="auto">
          <a:xfrm rot="7282380" flipH="1">
            <a:off x="2347243" y="2327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Oval 10"/>
          <p:cNvSpPr>
            <a:spLocks noChangeArrowheads="1"/>
          </p:cNvSpPr>
          <p:nvPr/>
        </p:nvSpPr>
        <p:spPr bwMode="auto">
          <a:xfrm rot="7282380" flipH="1">
            <a:off x="1356643" y="1946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Oval 11"/>
          <p:cNvSpPr>
            <a:spLocks noChangeArrowheads="1"/>
          </p:cNvSpPr>
          <p:nvPr/>
        </p:nvSpPr>
        <p:spPr bwMode="auto">
          <a:xfrm rot="7282380" flipH="1">
            <a:off x="1737643" y="2098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Oval 12"/>
          <p:cNvSpPr>
            <a:spLocks noChangeArrowheads="1"/>
          </p:cNvSpPr>
          <p:nvPr/>
        </p:nvSpPr>
        <p:spPr bwMode="auto">
          <a:xfrm rot="7282380" flipH="1">
            <a:off x="2042443" y="2174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a:endParaRPr lang="en-US" altLang="en-US" sz="2400" b="0" baseline="0">
              <a:solidFill>
                <a:schemeClr val="tx2"/>
              </a:solidFill>
              <a:latin typeface="Arial" charset="0"/>
            </a:endParaRPr>
          </a:p>
        </p:txBody>
      </p:sp>
      <p:sp>
        <p:nvSpPr>
          <p:cNvPr id="13" name="Text Box 13"/>
          <p:cNvSpPr txBox="1">
            <a:spLocks noChangeArrowheads="1"/>
          </p:cNvSpPr>
          <p:nvPr/>
        </p:nvSpPr>
        <p:spPr bwMode="auto">
          <a:xfrm>
            <a:off x="1051843" y="14889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14" name="Line 14"/>
          <p:cNvSpPr>
            <a:spLocks noChangeShapeType="1"/>
          </p:cNvSpPr>
          <p:nvPr/>
        </p:nvSpPr>
        <p:spPr bwMode="auto">
          <a:xfrm>
            <a:off x="1280443" y="33939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Oval 15"/>
          <p:cNvSpPr>
            <a:spLocks noChangeArrowheads="1"/>
          </p:cNvSpPr>
          <p:nvPr/>
        </p:nvSpPr>
        <p:spPr bwMode="auto">
          <a:xfrm rot="7282380" flipH="1">
            <a:off x="3033043" y="2555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Text Box 16"/>
          <p:cNvSpPr txBox="1">
            <a:spLocks noChangeArrowheads="1"/>
          </p:cNvSpPr>
          <p:nvPr/>
        </p:nvSpPr>
        <p:spPr bwMode="auto">
          <a:xfrm>
            <a:off x="3542630" y="31653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17" name="Line 17"/>
          <p:cNvSpPr>
            <a:spLocks noChangeShapeType="1"/>
          </p:cNvSpPr>
          <p:nvPr/>
        </p:nvSpPr>
        <p:spPr bwMode="auto">
          <a:xfrm>
            <a:off x="4250655" y="18747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Line 18"/>
          <p:cNvSpPr>
            <a:spLocks noChangeShapeType="1"/>
          </p:cNvSpPr>
          <p:nvPr/>
        </p:nvSpPr>
        <p:spPr bwMode="auto">
          <a:xfrm flipH="1" flipV="1">
            <a:off x="4250655" y="2022376"/>
            <a:ext cx="2574925" cy="873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Oval 19"/>
          <p:cNvSpPr>
            <a:spLocks noChangeArrowheads="1"/>
          </p:cNvSpPr>
          <p:nvPr/>
        </p:nvSpPr>
        <p:spPr bwMode="auto">
          <a:xfrm rot="14317620">
            <a:off x="6368380" y="3012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Oval 20"/>
          <p:cNvSpPr>
            <a:spLocks noChangeArrowheads="1"/>
          </p:cNvSpPr>
          <p:nvPr/>
        </p:nvSpPr>
        <p:spPr bwMode="auto">
          <a:xfrm rot="14317620">
            <a:off x="6292180" y="2631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Oval 21"/>
          <p:cNvSpPr>
            <a:spLocks noChangeArrowheads="1"/>
          </p:cNvSpPr>
          <p:nvPr/>
        </p:nvSpPr>
        <p:spPr bwMode="auto">
          <a:xfrm rot="14317620">
            <a:off x="4463380" y="1641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Oval 22"/>
          <p:cNvSpPr>
            <a:spLocks noChangeArrowheads="1"/>
          </p:cNvSpPr>
          <p:nvPr/>
        </p:nvSpPr>
        <p:spPr bwMode="auto">
          <a:xfrm rot="14317620">
            <a:off x="4615780" y="2022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Oval 23"/>
          <p:cNvSpPr>
            <a:spLocks noChangeArrowheads="1"/>
          </p:cNvSpPr>
          <p:nvPr/>
        </p:nvSpPr>
        <p:spPr bwMode="auto">
          <a:xfrm rot="14317620">
            <a:off x="5987380" y="2860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Oval 24"/>
          <p:cNvSpPr>
            <a:spLocks noChangeArrowheads="1"/>
          </p:cNvSpPr>
          <p:nvPr/>
        </p:nvSpPr>
        <p:spPr bwMode="auto">
          <a:xfrm rot="14317620">
            <a:off x="4310980" y="2327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Oval 25"/>
          <p:cNvSpPr>
            <a:spLocks noChangeArrowheads="1"/>
          </p:cNvSpPr>
          <p:nvPr/>
        </p:nvSpPr>
        <p:spPr bwMode="auto">
          <a:xfrm rot="14317620">
            <a:off x="5606380" y="2631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Oval 26"/>
          <p:cNvSpPr>
            <a:spLocks noChangeArrowheads="1"/>
          </p:cNvSpPr>
          <p:nvPr/>
        </p:nvSpPr>
        <p:spPr bwMode="auto">
          <a:xfrm rot="14317620">
            <a:off x="5072980" y="2022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Oval 27"/>
          <p:cNvSpPr>
            <a:spLocks noChangeArrowheads="1"/>
          </p:cNvSpPr>
          <p:nvPr/>
        </p:nvSpPr>
        <p:spPr bwMode="auto">
          <a:xfrm rot="14317620">
            <a:off x="5301580" y="1869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Oval 28"/>
          <p:cNvSpPr>
            <a:spLocks noChangeArrowheads="1"/>
          </p:cNvSpPr>
          <p:nvPr/>
        </p:nvSpPr>
        <p:spPr bwMode="auto">
          <a:xfrm rot="14317620">
            <a:off x="6139780" y="2403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Oval 29"/>
          <p:cNvSpPr>
            <a:spLocks noChangeArrowheads="1"/>
          </p:cNvSpPr>
          <p:nvPr/>
        </p:nvSpPr>
        <p:spPr bwMode="auto">
          <a:xfrm rot="14317620">
            <a:off x="4691980" y="2327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Oval 30"/>
          <p:cNvSpPr>
            <a:spLocks noChangeArrowheads="1"/>
          </p:cNvSpPr>
          <p:nvPr/>
        </p:nvSpPr>
        <p:spPr bwMode="auto">
          <a:xfrm rot="14317620">
            <a:off x="5911180" y="2174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31" name="Oval 31"/>
          <p:cNvSpPr>
            <a:spLocks noChangeArrowheads="1"/>
          </p:cNvSpPr>
          <p:nvPr/>
        </p:nvSpPr>
        <p:spPr bwMode="auto">
          <a:xfrm rot="14317620">
            <a:off x="4996780" y="2327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Oval 32"/>
          <p:cNvSpPr>
            <a:spLocks noChangeArrowheads="1"/>
          </p:cNvSpPr>
          <p:nvPr/>
        </p:nvSpPr>
        <p:spPr bwMode="auto">
          <a:xfrm rot="14317620">
            <a:off x="5377780" y="2403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Oval 33"/>
          <p:cNvSpPr>
            <a:spLocks noChangeArrowheads="1"/>
          </p:cNvSpPr>
          <p:nvPr/>
        </p:nvSpPr>
        <p:spPr bwMode="auto">
          <a:xfrm rot="14317620">
            <a:off x="5149180" y="2631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Text Box 34"/>
          <p:cNvSpPr txBox="1">
            <a:spLocks noChangeArrowheads="1"/>
          </p:cNvSpPr>
          <p:nvPr/>
        </p:nvSpPr>
        <p:spPr bwMode="auto">
          <a:xfrm>
            <a:off x="4006180" y="14127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35" name="Line 35"/>
          <p:cNvSpPr>
            <a:spLocks noChangeShapeType="1"/>
          </p:cNvSpPr>
          <p:nvPr/>
        </p:nvSpPr>
        <p:spPr bwMode="auto">
          <a:xfrm>
            <a:off x="4234780" y="33939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Text Box 36"/>
          <p:cNvSpPr txBox="1">
            <a:spLocks noChangeArrowheads="1"/>
          </p:cNvSpPr>
          <p:nvPr/>
        </p:nvSpPr>
        <p:spPr bwMode="auto">
          <a:xfrm>
            <a:off x="6496968" y="31653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37" name="Line 37"/>
          <p:cNvSpPr>
            <a:spLocks noChangeShapeType="1"/>
          </p:cNvSpPr>
          <p:nvPr/>
        </p:nvSpPr>
        <p:spPr bwMode="auto">
          <a:xfrm>
            <a:off x="7246268" y="18747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 name="Oval 38"/>
          <p:cNvSpPr>
            <a:spLocks noChangeArrowheads="1"/>
          </p:cNvSpPr>
          <p:nvPr/>
        </p:nvSpPr>
        <p:spPr bwMode="auto">
          <a:xfrm rot="14317620">
            <a:off x="7535193" y="2708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Oval 39"/>
          <p:cNvSpPr>
            <a:spLocks noChangeArrowheads="1"/>
          </p:cNvSpPr>
          <p:nvPr/>
        </p:nvSpPr>
        <p:spPr bwMode="auto">
          <a:xfrm rot="14317620">
            <a:off x="9363993" y="2022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Oval 40"/>
          <p:cNvSpPr>
            <a:spLocks noChangeArrowheads="1"/>
          </p:cNvSpPr>
          <p:nvPr/>
        </p:nvSpPr>
        <p:spPr bwMode="auto">
          <a:xfrm rot="14317620">
            <a:off x="9516393" y="2327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Oval 41"/>
          <p:cNvSpPr>
            <a:spLocks noChangeArrowheads="1"/>
          </p:cNvSpPr>
          <p:nvPr/>
        </p:nvSpPr>
        <p:spPr bwMode="auto">
          <a:xfrm rot="14317620">
            <a:off x="8601993" y="2631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Oval 42"/>
          <p:cNvSpPr>
            <a:spLocks noChangeArrowheads="1"/>
          </p:cNvSpPr>
          <p:nvPr/>
        </p:nvSpPr>
        <p:spPr bwMode="auto">
          <a:xfrm rot="14317620">
            <a:off x="8678193" y="2022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Oval 43"/>
          <p:cNvSpPr>
            <a:spLocks noChangeArrowheads="1"/>
          </p:cNvSpPr>
          <p:nvPr/>
        </p:nvSpPr>
        <p:spPr bwMode="auto">
          <a:xfrm rot="14317620">
            <a:off x="8197180" y="1946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Oval 44"/>
          <p:cNvSpPr>
            <a:spLocks noChangeArrowheads="1"/>
          </p:cNvSpPr>
          <p:nvPr/>
        </p:nvSpPr>
        <p:spPr bwMode="auto">
          <a:xfrm rot="14317620">
            <a:off x="7382793" y="2098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Oval 45"/>
          <p:cNvSpPr>
            <a:spLocks noChangeArrowheads="1"/>
          </p:cNvSpPr>
          <p:nvPr/>
        </p:nvSpPr>
        <p:spPr bwMode="auto">
          <a:xfrm rot="14317620">
            <a:off x="7687593" y="2250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 name="Oval 46"/>
          <p:cNvSpPr>
            <a:spLocks noChangeArrowheads="1"/>
          </p:cNvSpPr>
          <p:nvPr/>
        </p:nvSpPr>
        <p:spPr bwMode="auto">
          <a:xfrm rot="14317620">
            <a:off x="7992393" y="243830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47" name="Oval 47"/>
          <p:cNvSpPr>
            <a:spLocks noChangeArrowheads="1"/>
          </p:cNvSpPr>
          <p:nvPr/>
        </p:nvSpPr>
        <p:spPr bwMode="auto">
          <a:xfrm rot="14317620">
            <a:off x="8373393" y="2403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 name="Oval 48"/>
          <p:cNvSpPr>
            <a:spLocks noChangeArrowheads="1"/>
          </p:cNvSpPr>
          <p:nvPr/>
        </p:nvSpPr>
        <p:spPr bwMode="auto">
          <a:xfrm rot="14317620">
            <a:off x="8144793" y="2708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 name="Text Box 49"/>
          <p:cNvSpPr txBox="1">
            <a:spLocks noChangeArrowheads="1"/>
          </p:cNvSpPr>
          <p:nvPr/>
        </p:nvSpPr>
        <p:spPr bwMode="auto">
          <a:xfrm>
            <a:off x="7001793" y="14127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50" name="Line 50"/>
          <p:cNvSpPr>
            <a:spLocks noChangeShapeType="1"/>
          </p:cNvSpPr>
          <p:nvPr/>
        </p:nvSpPr>
        <p:spPr bwMode="auto">
          <a:xfrm>
            <a:off x="7230393" y="33939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Oval 51"/>
          <p:cNvSpPr>
            <a:spLocks noChangeArrowheads="1"/>
          </p:cNvSpPr>
          <p:nvPr/>
        </p:nvSpPr>
        <p:spPr bwMode="auto">
          <a:xfrm rot="14317620">
            <a:off x="9111580" y="2555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2" name="Text Box 52"/>
          <p:cNvSpPr txBox="1">
            <a:spLocks noChangeArrowheads="1"/>
          </p:cNvSpPr>
          <p:nvPr/>
        </p:nvSpPr>
        <p:spPr bwMode="auto">
          <a:xfrm>
            <a:off x="9492580" y="31653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53" name="Line 53"/>
          <p:cNvSpPr>
            <a:spLocks noChangeShapeType="1"/>
          </p:cNvSpPr>
          <p:nvPr/>
        </p:nvSpPr>
        <p:spPr bwMode="auto">
          <a:xfrm>
            <a:off x="4344318" y="44655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 name="Line 54"/>
          <p:cNvSpPr>
            <a:spLocks noChangeShapeType="1"/>
          </p:cNvSpPr>
          <p:nvPr/>
        </p:nvSpPr>
        <p:spPr bwMode="auto">
          <a:xfrm flipV="1">
            <a:off x="4344318" y="4613176"/>
            <a:ext cx="2574925" cy="873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 name="Oval 55"/>
          <p:cNvSpPr>
            <a:spLocks noChangeArrowheads="1"/>
          </p:cNvSpPr>
          <p:nvPr/>
        </p:nvSpPr>
        <p:spPr bwMode="auto">
          <a:xfrm rot="14317620">
            <a:off x="4404643" y="5603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Oval 56"/>
          <p:cNvSpPr>
            <a:spLocks noChangeArrowheads="1"/>
          </p:cNvSpPr>
          <p:nvPr/>
        </p:nvSpPr>
        <p:spPr bwMode="auto">
          <a:xfrm rot="14317620">
            <a:off x="4633243" y="5298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7" name="Oval 57"/>
          <p:cNvSpPr>
            <a:spLocks noChangeArrowheads="1"/>
          </p:cNvSpPr>
          <p:nvPr/>
        </p:nvSpPr>
        <p:spPr bwMode="auto">
          <a:xfrm rot="14317620">
            <a:off x="6292180" y="4003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8" name="Oval 58"/>
          <p:cNvSpPr>
            <a:spLocks noChangeArrowheads="1"/>
          </p:cNvSpPr>
          <p:nvPr/>
        </p:nvSpPr>
        <p:spPr bwMode="auto">
          <a:xfrm rot="14317620">
            <a:off x="6462043" y="4613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9" name="Oval 59"/>
          <p:cNvSpPr>
            <a:spLocks noChangeArrowheads="1"/>
          </p:cNvSpPr>
          <p:nvPr/>
        </p:nvSpPr>
        <p:spPr bwMode="auto">
          <a:xfrm rot="14317620">
            <a:off x="4920580" y="5603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0" name="Oval 60"/>
          <p:cNvSpPr>
            <a:spLocks noChangeArrowheads="1"/>
          </p:cNvSpPr>
          <p:nvPr/>
        </p:nvSpPr>
        <p:spPr bwMode="auto">
          <a:xfrm rot="14317620">
            <a:off x="6673180" y="5070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 name="Oval 61"/>
          <p:cNvSpPr>
            <a:spLocks noChangeArrowheads="1"/>
          </p:cNvSpPr>
          <p:nvPr/>
        </p:nvSpPr>
        <p:spPr bwMode="auto">
          <a:xfrm rot="14317620">
            <a:off x="5834980" y="5451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2" name="Oval 62"/>
          <p:cNvSpPr>
            <a:spLocks noChangeArrowheads="1"/>
          </p:cNvSpPr>
          <p:nvPr/>
        </p:nvSpPr>
        <p:spPr bwMode="auto">
          <a:xfrm rot="14317620">
            <a:off x="5911180" y="4308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Oval 63"/>
          <p:cNvSpPr>
            <a:spLocks noChangeArrowheads="1"/>
          </p:cNvSpPr>
          <p:nvPr/>
        </p:nvSpPr>
        <p:spPr bwMode="auto">
          <a:xfrm rot="14317620">
            <a:off x="5301580" y="4308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 name="Oval 64"/>
          <p:cNvSpPr>
            <a:spLocks noChangeArrowheads="1"/>
          </p:cNvSpPr>
          <p:nvPr/>
        </p:nvSpPr>
        <p:spPr bwMode="auto">
          <a:xfrm rot="14317620">
            <a:off x="4463380" y="4917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Oval 65"/>
          <p:cNvSpPr>
            <a:spLocks noChangeArrowheads="1"/>
          </p:cNvSpPr>
          <p:nvPr/>
        </p:nvSpPr>
        <p:spPr bwMode="auto">
          <a:xfrm rot="14317620">
            <a:off x="4691980" y="4460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Oval 66"/>
          <p:cNvSpPr>
            <a:spLocks noChangeArrowheads="1"/>
          </p:cNvSpPr>
          <p:nvPr/>
        </p:nvSpPr>
        <p:spPr bwMode="auto">
          <a:xfrm rot="14317620">
            <a:off x="5072980" y="4841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67" name="Oval 67"/>
          <p:cNvSpPr>
            <a:spLocks noChangeArrowheads="1"/>
          </p:cNvSpPr>
          <p:nvPr/>
        </p:nvSpPr>
        <p:spPr bwMode="auto">
          <a:xfrm rot="14317620">
            <a:off x="62159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Oval 68"/>
          <p:cNvSpPr>
            <a:spLocks noChangeArrowheads="1"/>
          </p:cNvSpPr>
          <p:nvPr/>
        </p:nvSpPr>
        <p:spPr bwMode="auto">
          <a:xfrm rot="14317620">
            <a:off x="5471443"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Oval 69"/>
          <p:cNvSpPr>
            <a:spLocks noChangeArrowheads="1"/>
          </p:cNvSpPr>
          <p:nvPr/>
        </p:nvSpPr>
        <p:spPr bwMode="auto">
          <a:xfrm rot="14317620">
            <a:off x="5453980" y="5679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 name="Text Box 70"/>
          <p:cNvSpPr txBox="1">
            <a:spLocks noChangeArrowheads="1"/>
          </p:cNvSpPr>
          <p:nvPr/>
        </p:nvSpPr>
        <p:spPr bwMode="auto">
          <a:xfrm>
            <a:off x="4076030" y="42321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71" name="Line 71"/>
          <p:cNvSpPr>
            <a:spLocks noChangeShapeType="1"/>
          </p:cNvSpPr>
          <p:nvPr/>
        </p:nvSpPr>
        <p:spPr bwMode="auto">
          <a:xfrm>
            <a:off x="4328443" y="59847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 name="Oval 72"/>
          <p:cNvSpPr>
            <a:spLocks noChangeArrowheads="1"/>
          </p:cNvSpPr>
          <p:nvPr/>
        </p:nvSpPr>
        <p:spPr bwMode="auto">
          <a:xfrm rot="14317620">
            <a:off x="6215980" y="5375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Text Box 73"/>
          <p:cNvSpPr txBox="1">
            <a:spLocks noChangeArrowheads="1"/>
          </p:cNvSpPr>
          <p:nvPr/>
        </p:nvSpPr>
        <p:spPr bwMode="auto">
          <a:xfrm>
            <a:off x="6590630" y="57561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74" name="Line 74"/>
          <p:cNvSpPr>
            <a:spLocks noChangeShapeType="1"/>
          </p:cNvSpPr>
          <p:nvPr/>
        </p:nvSpPr>
        <p:spPr bwMode="auto">
          <a:xfrm>
            <a:off x="1278855" y="44655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Line 75"/>
          <p:cNvSpPr>
            <a:spLocks noChangeShapeType="1"/>
          </p:cNvSpPr>
          <p:nvPr/>
        </p:nvSpPr>
        <p:spPr bwMode="auto">
          <a:xfrm flipV="1">
            <a:off x="1278855" y="4613176"/>
            <a:ext cx="2574925" cy="873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Oval 76"/>
          <p:cNvSpPr>
            <a:spLocks noChangeArrowheads="1"/>
          </p:cNvSpPr>
          <p:nvPr/>
        </p:nvSpPr>
        <p:spPr bwMode="auto">
          <a:xfrm rot="14317620">
            <a:off x="1339180" y="5298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Oval 77"/>
          <p:cNvSpPr>
            <a:spLocks noChangeArrowheads="1"/>
          </p:cNvSpPr>
          <p:nvPr/>
        </p:nvSpPr>
        <p:spPr bwMode="auto">
          <a:xfrm rot="14317620">
            <a:off x="1643980" y="5222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8" name="Oval 78"/>
          <p:cNvSpPr>
            <a:spLocks noChangeArrowheads="1"/>
          </p:cNvSpPr>
          <p:nvPr/>
        </p:nvSpPr>
        <p:spPr bwMode="auto">
          <a:xfrm rot="14317620">
            <a:off x="3701380" y="4536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Oval 79"/>
          <p:cNvSpPr>
            <a:spLocks noChangeArrowheads="1"/>
          </p:cNvSpPr>
          <p:nvPr/>
        </p:nvSpPr>
        <p:spPr bwMode="auto">
          <a:xfrm rot="14317620">
            <a:off x="3320380" y="4613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0" name="Oval 80"/>
          <p:cNvSpPr>
            <a:spLocks noChangeArrowheads="1"/>
          </p:cNvSpPr>
          <p:nvPr/>
        </p:nvSpPr>
        <p:spPr bwMode="auto">
          <a:xfrm rot="14317620">
            <a:off x="1948780" y="5070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81" name="Oval 81"/>
          <p:cNvSpPr>
            <a:spLocks noChangeArrowheads="1"/>
          </p:cNvSpPr>
          <p:nvPr/>
        </p:nvSpPr>
        <p:spPr bwMode="auto">
          <a:xfrm rot="14317620">
            <a:off x="2634580" y="4841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 name="Oval 82"/>
          <p:cNvSpPr>
            <a:spLocks noChangeArrowheads="1"/>
          </p:cNvSpPr>
          <p:nvPr/>
        </p:nvSpPr>
        <p:spPr bwMode="auto">
          <a:xfrm rot="14317620">
            <a:off x="23297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Text Box 83"/>
          <p:cNvSpPr txBox="1">
            <a:spLocks noChangeArrowheads="1"/>
          </p:cNvSpPr>
          <p:nvPr/>
        </p:nvSpPr>
        <p:spPr bwMode="auto">
          <a:xfrm>
            <a:off x="934368" y="42321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84" name="Line 84"/>
          <p:cNvSpPr>
            <a:spLocks noChangeShapeType="1"/>
          </p:cNvSpPr>
          <p:nvPr/>
        </p:nvSpPr>
        <p:spPr bwMode="auto">
          <a:xfrm>
            <a:off x="1262980" y="59847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5" name="Oval 85"/>
          <p:cNvSpPr>
            <a:spLocks noChangeArrowheads="1"/>
          </p:cNvSpPr>
          <p:nvPr/>
        </p:nvSpPr>
        <p:spPr bwMode="auto">
          <a:xfrm rot="14317620">
            <a:off x="3015580" y="4765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Text Box 86"/>
          <p:cNvSpPr txBox="1">
            <a:spLocks noChangeArrowheads="1"/>
          </p:cNvSpPr>
          <p:nvPr/>
        </p:nvSpPr>
        <p:spPr bwMode="auto">
          <a:xfrm>
            <a:off x="3525168" y="57561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92" name="Line 92"/>
          <p:cNvSpPr>
            <a:spLocks noChangeShapeType="1"/>
          </p:cNvSpPr>
          <p:nvPr/>
        </p:nvSpPr>
        <p:spPr bwMode="auto">
          <a:xfrm>
            <a:off x="7239918" y="44655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 name="Oval 93"/>
          <p:cNvSpPr>
            <a:spLocks noChangeArrowheads="1"/>
          </p:cNvSpPr>
          <p:nvPr/>
        </p:nvSpPr>
        <p:spPr bwMode="auto">
          <a:xfrm rot="14317620">
            <a:off x="94163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4" name="Oval 94"/>
          <p:cNvSpPr>
            <a:spLocks noChangeArrowheads="1"/>
          </p:cNvSpPr>
          <p:nvPr/>
        </p:nvSpPr>
        <p:spPr bwMode="auto">
          <a:xfrm rot="14317620">
            <a:off x="88829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5" name="Oval 95"/>
          <p:cNvSpPr>
            <a:spLocks noChangeArrowheads="1"/>
          </p:cNvSpPr>
          <p:nvPr/>
        </p:nvSpPr>
        <p:spPr bwMode="auto">
          <a:xfrm rot="14317620">
            <a:off x="74351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6" name="Oval 96"/>
          <p:cNvSpPr>
            <a:spLocks noChangeArrowheads="1"/>
          </p:cNvSpPr>
          <p:nvPr/>
        </p:nvSpPr>
        <p:spPr bwMode="auto">
          <a:xfrm rot="14317620">
            <a:off x="77399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 name="Oval 97"/>
          <p:cNvSpPr>
            <a:spLocks noChangeArrowheads="1"/>
          </p:cNvSpPr>
          <p:nvPr/>
        </p:nvSpPr>
        <p:spPr bwMode="auto">
          <a:xfrm rot="14317620">
            <a:off x="80447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98" name="Oval 98"/>
          <p:cNvSpPr>
            <a:spLocks noChangeArrowheads="1"/>
          </p:cNvSpPr>
          <p:nvPr/>
        </p:nvSpPr>
        <p:spPr bwMode="auto">
          <a:xfrm rot="14317620">
            <a:off x="8367043"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9" name="Text Box 99"/>
          <p:cNvSpPr txBox="1">
            <a:spLocks noChangeArrowheads="1"/>
          </p:cNvSpPr>
          <p:nvPr/>
        </p:nvSpPr>
        <p:spPr bwMode="auto">
          <a:xfrm>
            <a:off x="6995443" y="40035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100" name="Line 100"/>
          <p:cNvSpPr>
            <a:spLocks noChangeShapeType="1"/>
          </p:cNvSpPr>
          <p:nvPr/>
        </p:nvSpPr>
        <p:spPr bwMode="auto">
          <a:xfrm>
            <a:off x="7224043" y="59847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 name="Text Box 101"/>
          <p:cNvSpPr txBox="1">
            <a:spLocks noChangeArrowheads="1"/>
          </p:cNvSpPr>
          <p:nvPr/>
        </p:nvSpPr>
        <p:spPr bwMode="auto">
          <a:xfrm>
            <a:off x="9486230" y="57561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103" name="Oval 103"/>
          <p:cNvSpPr>
            <a:spLocks noChangeArrowheads="1"/>
          </p:cNvSpPr>
          <p:nvPr/>
        </p:nvSpPr>
        <p:spPr bwMode="auto">
          <a:xfrm rot="14317620">
            <a:off x="5834980" y="4765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 name="Oval 104"/>
          <p:cNvSpPr>
            <a:spLocks noChangeArrowheads="1"/>
          </p:cNvSpPr>
          <p:nvPr/>
        </p:nvSpPr>
        <p:spPr bwMode="auto">
          <a:xfrm rot="14317620">
            <a:off x="5225380" y="5375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 name="Oval 105"/>
          <p:cNvSpPr>
            <a:spLocks noChangeArrowheads="1"/>
          </p:cNvSpPr>
          <p:nvPr/>
        </p:nvSpPr>
        <p:spPr bwMode="auto">
          <a:xfrm rot="14317620">
            <a:off x="5606380" y="4384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10261616" cy="1239837"/>
          </a:xfrm>
        </p:spPr>
        <p:txBody>
          <a:bodyPr/>
          <a:lstStyle/>
          <a:p>
            <a:r>
              <a:rPr lang="en-US" dirty="0" smtClean="0"/>
              <a:t>Why do we need Linear Regression ?</a:t>
            </a:r>
            <a:endParaRPr lang="en-US" dirty="0"/>
          </a:p>
        </p:txBody>
      </p:sp>
      <p:sp>
        <p:nvSpPr>
          <p:cNvPr id="3" name="Content Placeholder 2"/>
          <p:cNvSpPr>
            <a:spLocks noGrp="1"/>
          </p:cNvSpPr>
          <p:nvPr>
            <p:ph idx="1"/>
          </p:nvPr>
        </p:nvSpPr>
        <p:spPr/>
        <p:txBody>
          <a:bodyPr/>
          <a:lstStyle/>
          <a:p>
            <a:r>
              <a:rPr lang="en-US" dirty="0" smtClean="0"/>
              <a:t>What dose is required for a particular treatment ?</a:t>
            </a:r>
          </a:p>
          <a:p>
            <a:r>
              <a:rPr lang="en-US" dirty="0" smtClean="0"/>
              <a:t>How many days will take for a full recovery ?</a:t>
            </a:r>
          </a:p>
          <a:p>
            <a:r>
              <a:rPr lang="en-US" dirty="0" smtClean="0"/>
              <a:t>How many cars will be parked here tomorrow ?</a:t>
            </a:r>
          </a:p>
          <a:p>
            <a:r>
              <a:rPr lang="en-US" dirty="0" smtClean="0"/>
              <a:t>How many insurances will be sold next month ?</a:t>
            </a:r>
          </a:p>
          <a:p>
            <a:endParaRPr lang="en-US" dirty="0"/>
          </a:p>
          <a:p>
            <a:endParaRPr lang="en-US" dirty="0"/>
          </a:p>
        </p:txBody>
      </p:sp>
    </p:spTree>
    <p:extLst>
      <p:ext uri="{BB962C8B-B14F-4D97-AF65-F5344CB8AC3E}">
        <p14:creationId xmlns:p14="http://schemas.microsoft.com/office/powerpoint/2010/main" val="32322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Given the training set </a:t>
                </a:r>
                <a14:m>
                  <m:oMath xmlns:m="http://schemas.openxmlformats.org/officeDocument/2006/math">
                    <m:sSubSup>
                      <m:sSubSupPr>
                        <m:ctrlPr>
                          <a:rPr lang="en-US" i="1">
                            <a:latin typeface="Cambria Math" charset="0"/>
                          </a:rPr>
                        </m:ctrlPr>
                      </m:sSubSupPr>
                      <m:e>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 </m:t>
                            </m:r>
                            <m:sSub>
                              <m:sSubPr>
                                <m:ctrlPr>
                                  <a:rPr lang="en-US" i="1">
                                    <a:latin typeface="Cambria Math" charset="0"/>
                                  </a:rPr>
                                </m:ctrlPr>
                              </m:sSubPr>
                              <m:e>
                                <m:r>
                                  <a:rPr lang="en-US" i="1">
                                    <a:latin typeface="Cambria Math" charset="0"/>
                                  </a:rPr>
                                  <m:t>𝑥</m:t>
                                </m:r>
                              </m:e>
                              <m:sub>
                                <m:r>
                                  <a:rPr lang="en-US" i="1">
                                    <a:latin typeface="Cambria Math" charset="0"/>
                                  </a:rPr>
                                  <m:t>𝑖</m:t>
                                </m:r>
                              </m:sub>
                            </m:sSub>
                          </m:e>
                        </m:d>
                      </m:e>
                      <m:sub>
                        <m:r>
                          <a:rPr lang="en-US" i="1">
                            <a:latin typeface="Cambria Math" charset="0"/>
                          </a:rPr>
                          <m:t>𝑖</m:t>
                        </m:r>
                        <m:r>
                          <a:rPr lang="en-US" i="1">
                            <a:latin typeface="Cambria Math" charset="0"/>
                          </a:rPr>
                          <m:t>=1</m:t>
                        </m:r>
                      </m:sub>
                      <m:sup>
                        <m:r>
                          <a:rPr lang="en-US" i="1">
                            <a:latin typeface="Cambria Math" charset="0"/>
                          </a:rPr>
                          <m:t>𝑛</m:t>
                        </m:r>
                      </m:sup>
                    </m:sSubSup>
                  </m:oMath>
                </a14:m>
                <a:r>
                  <a:rPr lang="en-US" dirty="0"/>
                  <a:t> we try to find the ”</a:t>
                </a:r>
                <a:r>
                  <a:rPr lang="en-US" dirty="0" smtClean="0"/>
                  <a:t>best” coefficients </a:t>
                </a:r>
                <a:r>
                  <a:rPr lang="en-US" dirty="0"/>
                  <a:t>which would give a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𝑦</m:t>
                            </m:r>
                          </m:e>
                        </m:acc>
                      </m:e>
                      <m:sub>
                        <m:r>
                          <a:rPr lang="en-US" i="1">
                            <a:latin typeface="Cambria Math" charset="0"/>
                          </a:rPr>
                          <m:t>𝑖</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𝑦</m:t>
                        </m:r>
                      </m:e>
                      <m:sub>
                        <m:r>
                          <a:rPr lang="en-US" i="1">
                            <a:latin typeface="Cambria Math" charset="0"/>
                            <a:ea typeface="Cambria Math" charset="0"/>
                            <a:cs typeface="Cambria Math" charset="0"/>
                          </a:rPr>
                          <m:t>𝑖</m:t>
                        </m:r>
                      </m:sub>
                    </m:sSub>
                  </m:oMath>
                </a14:m>
                <a:endParaRPr lang="en-US" b="0" i="1" dirty="0" smtClean="0">
                  <a:latin typeface="Cambria Math" charset="0"/>
                </a:endParaRPr>
              </a:p>
              <a:p>
                <a14:m>
                  <m:oMath xmlns:m="http://schemas.openxmlformats.org/officeDocument/2006/math">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m:rPr>
                            <m:sty m:val="p"/>
                          </m:rPr>
                          <a:rPr lang="en-US" b="0" i="0" smtClean="0">
                            <a:latin typeface="Cambria Math" charset="0"/>
                          </a:rPr>
                          <m:t>x</m:t>
                        </m:r>
                      </m:e>
                      <m:sub>
                        <m:r>
                          <m:rPr>
                            <m:sty m:val="p"/>
                          </m:rPr>
                          <a:rPr lang="en-US" b="0" i="0" smtClean="0">
                            <a:latin typeface="Cambria Math" charset="0"/>
                          </a:rPr>
                          <m:t>i</m:t>
                        </m:r>
                      </m:sub>
                    </m:sSub>
                  </m:oMath>
                </a14:m>
                <a:r>
                  <a:rPr lang="en-US" dirty="0" smtClean="0"/>
                  <a:t> where </a:t>
                </a:r>
                <a14:m>
                  <m:oMath xmlns:m="http://schemas.openxmlformats.org/officeDocument/2006/math">
                    <m:r>
                      <a:rPr lang="en-US" i="1" dirty="0" smtClean="0">
                        <a:latin typeface="Cambria Math" charset="0"/>
                      </a:rPr>
                      <m:t>𝑖</m:t>
                    </m:r>
                    <m:r>
                      <a:rPr lang="en-US" i="1" dirty="0" smtClean="0">
                        <a:latin typeface="Cambria Math" charset="0"/>
                      </a:rPr>
                      <m:t>=1…</m:t>
                    </m:r>
                    <m:r>
                      <a:rPr lang="en-US" i="1" dirty="0" smtClean="0">
                        <a:latin typeface="Cambria Math" charset="0"/>
                      </a:rPr>
                      <m:t>𝑛</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33" t="-3467"/>
                </a:stretch>
              </a:blipFill>
            </p:spPr>
            <p:txBody>
              <a:bodyPr/>
              <a:lstStyle/>
              <a:p>
                <a:r>
                  <a:rPr lang="en-US">
                    <a:noFill/>
                  </a:rPr>
                  <a:t> </a:t>
                </a:r>
              </a:p>
            </p:txBody>
          </p:sp>
        </mc:Fallback>
      </mc:AlternateContent>
    </p:spTree>
    <p:extLst>
      <p:ext uri="{BB962C8B-B14F-4D97-AF65-F5344CB8AC3E}">
        <p14:creationId xmlns:p14="http://schemas.microsoft.com/office/powerpoint/2010/main" val="21041558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 (</a:t>
            </a:r>
            <a:r>
              <a:rPr lang="en-US" b="1" dirty="0" smtClean="0"/>
              <a:t>SLR</a:t>
            </a:r>
            <a:r>
              <a:rPr lang="en-US"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There are multiple ways in which we could </a:t>
                </a:r>
                <a:r>
                  <a:rPr lang="en-US" dirty="0"/>
                  <a:t>obtain </a:t>
                </a:r>
                <a:r>
                  <a:rPr lang="en-US" dirty="0" smtClean="0"/>
                  <a:t>the </a:t>
                </a:r>
                <a14:m>
                  <m:oMath xmlns:m="http://schemas.openxmlformats.org/officeDocument/2006/math">
                    <m:r>
                      <a:rPr lang="en-US" b="0" i="1" smtClean="0">
                        <a:latin typeface="Cambria Math" charset="0"/>
                      </a:rPr>
                      <m:t>𝛽</m:t>
                    </m:r>
                    <m:r>
                      <a:rPr lang="en-US" b="0" i="0" smtClean="0">
                        <a:latin typeface="Cambria Math" charset="0"/>
                      </a:rPr>
                      <m:t> </m:t>
                    </m:r>
                  </m:oMath>
                </a14:m>
                <a:r>
                  <a:rPr lang="en-US" dirty="0" smtClean="0"/>
                  <a:t>coefficients </a:t>
                </a:r>
                <a:r>
                  <a:rPr lang="en-US" dirty="0"/>
                  <a:t>: </a:t>
                </a:r>
              </a:p>
              <a:p>
                <a:pPr lvl="1"/>
                <a:r>
                  <a:rPr lang="en-US" b="1" dirty="0"/>
                  <a:t>Ordinary least squares</a:t>
                </a:r>
                <a:r>
                  <a:rPr lang="en-US" dirty="0"/>
                  <a:t> (OLS) : conceptually the simplest and computationally straightforward (advantageous for SQL)</a:t>
                </a:r>
              </a:p>
              <a:p>
                <a:pPr lvl="1"/>
                <a:r>
                  <a:rPr lang="en-US" b="1" dirty="0"/>
                  <a:t>Generalized least squares </a:t>
                </a:r>
                <a:r>
                  <a:rPr lang="en-US" dirty="0"/>
                  <a:t>(GLS)</a:t>
                </a:r>
              </a:p>
              <a:p>
                <a:pPr lvl="1"/>
                <a:r>
                  <a:rPr lang="en-US" b="1" dirty="0"/>
                  <a:t>Iteratively reweighted least squares</a:t>
                </a:r>
                <a:r>
                  <a:rPr lang="en-US" dirty="0"/>
                  <a:t> (IRWLS)</a:t>
                </a:r>
              </a:p>
              <a:p>
                <a:pPr lvl="1"/>
                <a:r>
                  <a:rPr lang="en-US" b="1" dirty="0"/>
                  <a:t>Percentage least squares</a:t>
                </a:r>
                <a:r>
                  <a:rPr lang="en-US" dirty="0"/>
                  <a:t> (PLS)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33" t="-3200" r="-2056"/>
                </a:stretch>
              </a:blipFill>
            </p:spPr>
            <p:txBody>
              <a:bodyPr/>
              <a:lstStyle/>
              <a:p>
                <a:r>
                  <a:rPr lang="en-US">
                    <a:noFill/>
                  </a:rPr>
                  <a:t> </a:t>
                </a:r>
              </a:p>
            </p:txBody>
          </p:sp>
        </mc:Fallback>
      </mc:AlternateContent>
    </p:spTree>
    <p:extLst>
      <p:ext uri="{BB962C8B-B14F-4D97-AF65-F5344CB8AC3E}">
        <p14:creationId xmlns:p14="http://schemas.microsoft.com/office/powerpoint/2010/main" val="7790816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593436" y="177800"/>
                <a:ext cx="10261616" cy="1239837"/>
              </a:xfrm>
            </p:spPr>
            <p:txBody>
              <a:bodyPr/>
              <a:lstStyle/>
              <a:p>
                <a:r>
                  <a:rPr lang="en-US" dirty="0" smtClean="0"/>
                  <a:t>SLR - OLS Minimize </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 </m:t>
                                    </m:r>
                                    <m:acc>
                                      <m:accPr>
                                        <m:chr m:val="̂"/>
                                        <m:ctrlPr>
                                          <a:rPr lang="en-US" i="1">
                                            <a:latin typeface="Cambria Math" charset="0"/>
                                          </a:rPr>
                                        </m:ctrlPr>
                                      </m:accPr>
                                      <m:e>
                                        <m:r>
                                          <a:rPr lang="en-US" i="1">
                                            <a:latin typeface="Cambria Math" charset="0"/>
                                          </a:rPr>
                                          <m:t>𝑦</m:t>
                                        </m:r>
                                      </m:e>
                                    </m:acc>
                                  </m:e>
                                  <m:sub>
                                    <m:r>
                                      <a:rPr lang="en-US" i="1">
                                        <a:latin typeface="Cambria Math" charset="0"/>
                                      </a:rPr>
                                      <m:t>𝑖</m:t>
                                    </m:r>
                                  </m:sub>
                                </m:sSub>
                              </m:e>
                            </m:d>
                          </m:e>
                          <m:sup>
                            <m:r>
                              <a:rPr lang="en-US" i="1">
                                <a:latin typeface="Cambria Math" charset="0"/>
                              </a:rPr>
                              <m:t>2</m:t>
                            </m:r>
                          </m:sup>
                        </m:sSup>
                      </m:e>
                    </m:nary>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593436" y="177800"/>
                <a:ext cx="10261616" cy="1239837"/>
              </a:xfrm>
              <a:blipFill rotWithShape="0">
                <a:blip r:embed="rId2"/>
                <a:stretch>
                  <a:fillRect l="-178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nary>
                        <m:naryPr>
                          <m:chr m:val="∑"/>
                          <m:ctrlPr>
                            <a:rPr lang="is-IS" i="1" smtClean="0">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 </m:t>
                                      </m:r>
                                      <m:acc>
                                        <m:accPr>
                                          <m:chr m:val="̂"/>
                                          <m:ctrlPr>
                                            <a:rPr lang="en-US" i="1">
                                              <a:latin typeface="Cambria Math" charset="0"/>
                                            </a:rPr>
                                          </m:ctrlPr>
                                        </m:accPr>
                                        <m:e>
                                          <m:r>
                                            <a:rPr lang="en-US" i="1">
                                              <a:latin typeface="Cambria Math" charset="0"/>
                                            </a:rPr>
                                            <m:t>𝑦</m:t>
                                          </m:r>
                                        </m:e>
                                      </m:acc>
                                    </m:e>
                                    <m:sub>
                                      <m:r>
                                        <a:rPr lang="en-US" i="1">
                                          <a:latin typeface="Cambria Math" charset="0"/>
                                        </a:rPr>
                                        <m:t>𝑖</m:t>
                                      </m:r>
                                    </m:sub>
                                  </m:sSub>
                                </m:e>
                              </m:d>
                            </m:e>
                            <m:sup>
                              <m:r>
                                <a:rPr lang="en-US" i="1">
                                  <a:latin typeface="Cambria Math" charset="0"/>
                                </a:rPr>
                                <m:t>2</m:t>
                              </m:r>
                            </m:sup>
                          </m:sSup>
                        </m:e>
                      </m:nary>
                      <m:r>
                        <a:rPr lang="en-US" b="0" i="0" smtClean="0">
                          <a:latin typeface="Cambria Math" charset="0"/>
                        </a:rPr>
                        <m:t>=</m:t>
                      </m:r>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sSub>
                                    <m:sSubPr>
                                      <m:ctrlPr>
                                        <a:rPr lang="en-US" i="1">
                                          <a:latin typeface="Cambria Math" charset="0"/>
                                        </a:rPr>
                                      </m:ctrlPr>
                                    </m:sSubPr>
                                    <m:e>
                                      <m:r>
                                        <m:rPr>
                                          <m:sty m:val="p"/>
                                        </m:rPr>
                                        <a:rPr lang="en-US">
                                          <a:latin typeface="Cambria Math" charset="0"/>
                                        </a:rPr>
                                        <m:t>x</m:t>
                                      </m:r>
                                    </m:e>
                                    <m:sub>
                                      <m:r>
                                        <m:rPr>
                                          <m:sty m:val="p"/>
                                        </m:rPr>
                                        <a:rPr lang="en-US">
                                          <a:latin typeface="Cambria Math" charset="0"/>
                                        </a:rPr>
                                        <m:t>i</m:t>
                                      </m:r>
                                    </m:sub>
                                  </m:sSub>
                                  <m:r>
                                    <a:rPr lang="en-US" b="0" i="1" smtClean="0">
                                      <a:latin typeface="Cambria Math" charset="0"/>
                                    </a:rPr>
                                    <m:t>)</m:t>
                                  </m:r>
                                </m:e>
                              </m:d>
                            </m:e>
                            <m:sup>
                              <m:r>
                                <a:rPr lang="en-US" i="1">
                                  <a:latin typeface="Cambria Math" charset="0"/>
                                </a:rPr>
                                <m:t>2</m:t>
                              </m:r>
                            </m:sup>
                          </m:sSup>
                        </m:e>
                      </m:nary>
                    </m:oMath>
                  </m:oMathPara>
                </a14:m>
                <a:endParaRPr lang="en-US" b="0" dirty="0" smtClean="0"/>
              </a:p>
              <a:p>
                <a:pPr marL="0" indent="0" algn="ctr">
                  <a:buNone/>
                </a:pPr>
                <a14:m>
                  <m:oMath xmlns:m="http://schemas.openxmlformats.org/officeDocument/2006/math">
                    <m:f>
                      <m:fPr>
                        <m:ctrlPr>
                          <a:rPr lang="mr-IN" i="1" smtClean="0">
                            <a:latin typeface="Cambria Math" charset="0"/>
                          </a:rPr>
                        </m:ctrlPr>
                      </m:fPr>
                      <m:num>
                        <m:r>
                          <a:rPr lang="en-US" b="0" i="1" smtClean="0">
                            <a:latin typeface="Cambria Math" charset="0"/>
                          </a:rPr>
                          <m:t>𝑑</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den>
                    </m:f>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sSub>
                                  <m:sSubPr>
                                    <m:ctrlPr>
                                      <a:rPr lang="en-US" i="1">
                                        <a:latin typeface="Cambria Math" charset="0"/>
                                      </a:rPr>
                                    </m:ctrlPr>
                                  </m:sSubPr>
                                  <m:e>
                                    <m:r>
                                      <m:rPr>
                                        <m:sty m:val="p"/>
                                      </m:rPr>
                                      <a:rPr lang="en-US">
                                        <a:latin typeface="Cambria Math" charset="0"/>
                                      </a:rPr>
                                      <m:t>x</m:t>
                                    </m:r>
                                  </m:e>
                                  <m:sub>
                                    <m:r>
                                      <m:rPr>
                                        <m:sty m:val="p"/>
                                      </m:rPr>
                                      <a:rPr lang="en-US">
                                        <a:latin typeface="Cambria Math" charset="0"/>
                                      </a:rPr>
                                      <m:t>i</m:t>
                                    </m:r>
                                  </m:sub>
                                </m:sSub>
                                <m:r>
                                  <a:rPr lang="en-US" i="1">
                                    <a:latin typeface="Cambria Math" charset="0"/>
                                  </a:rPr>
                                  <m:t>)</m:t>
                                </m:r>
                              </m:e>
                            </m:d>
                          </m:e>
                          <m:sup>
                            <m:r>
                              <a:rPr lang="en-US" i="1">
                                <a:latin typeface="Cambria Math" charset="0"/>
                              </a:rPr>
                              <m:t>2</m:t>
                            </m:r>
                          </m:sup>
                        </m:sSup>
                      </m:e>
                    </m:nary>
                  </m:oMath>
                </a14:m>
                <a:r>
                  <a:rPr lang="en-US" b="0" dirty="0" smtClean="0"/>
                  <a:t> = 0</a:t>
                </a:r>
              </a:p>
              <a:p>
                <a:pPr marL="0" indent="0" algn="ctr">
                  <a:buNone/>
                </a:pPr>
                <a:endParaRPr lang="en-US" b="0" dirty="0" smtClean="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f>
                        <m:fPr>
                          <m:ctrlPr>
                            <a:rPr lang="mr-IN" i="1">
                              <a:latin typeface="Cambria Math" charset="0"/>
                            </a:rPr>
                          </m:ctrlPr>
                        </m:fPr>
                        <m:num>
                          <m:d>
                            <m:dPr>
                              <m:ctrlPr>
                                <a:rPr lang="en-US" i="1">
                                  <a:latin typeface="Cambria Math" charset="0"/>
                                </a:rPr>
                              </m:ctrlPr>
                            </m:dPr>
                            <m:e>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sSub>
                                    <m:sSubPr>
                                      <m:ctrlPr>
                                        <a:rPr lang="en-US" i="1">
                                          <a:latin typeface="Cambria Math" charset="0"/>
                                        </a:rPr>
                                      </m:ctrlPr>
                                    </m:sSubPr>
                                    <m:e>
                                      <m:r>
                                        <m:rPr>
                                          <m:brk m:alnAt="23"/>
                                        </m:rPr>
                                        <a:rPr lang="en-US" i="1">
                                          <a:latin typeface="Cambria Math" charset="0"/>
                                        </a:rPr>
                                        <m:t>𝛽</m:t>
                                      </m:r>
                                    </m:e>
                                    <m:sub>
                                      <m:r>
                                        <m:rPr>
                                          <m:brk m:alnAt="23"/>
                                        </m:rPr>
                                        <a:rPr lang="en-US" i="1">
                                          <a:latin typeface="Cambria Math" charset="0"/>
                                        </a:rPr>
                                        <m:t>1</m:t>
                                      </m:r>
                                    </m:sub>
                                  </m:sSub>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b>
                                        <m:sSubPr>
                                          <m:ctrlPr>
                                            <a:rPr lang="en-US" i="1">
                                              <a:latin typeface="Cambria Math" charset="0"/>
                                            </a:rPr>
                                          </m:ctrlPr>
                                        </m:sSubPr>
                                        <m:e>
                                          <m:r>
                                            <a:rPr lang="en-US" i="1">
                                              <a:latin typeface="Cambria Math" charset="0"/>
                                            </a:rPr>
                                            <m:t>𝑥</m:t>
                                          </m:r>
                                        </m:e>
                                        <m:sub>
                                          <m:r>
                                            <a:rPr lang="en-US" i="1">
                                              <a:latin typeface="Cambria Math" charset="0"/>
                                            </a:rPr>
                                            <m:t>𝑖</m:t>
                                          </m:r>
                                        </m:sub>
                                      </m:sSub>
                                    </m:e>
                                  </m:nary>
                                </m:e>
                              </m:nary>
                            </m:e>
                          </m:d>
                        </m:num>
                        <m:den>
                          <m:r>
                            <a:rPr lang="en-US" b="0" i="1" smtClean="0">
                              <a:latin typeface="Cambria Math" charset="0"/>
                            </a:rPr>
                            <m:t>𝑛</m:t>
                          </m:r>
                        </m:den>
                      </m:f>
                    </m:oMath>
                  </m:oMathPara>
                </a14:m>
                <a:endParaRPr lang="en-US" b="0" dirty="0" smtClean="0"/>
              </a:p>
              <a:p>
                <a:pPr marL="0" indent="0" algn="ctr">
                  <a:buNone/>
                </a:pPr>
                <a:endParaRPr lang="en-US" b="0" dirty="0" smtClean="0"/>
              </a:p>
              <a:p>
                <a:pPr marL="0" indent="0">
                  <a:buNone/>
                </a:pPr>
                <a14:m>
                  <m:oMathPara xmlns:m="http://schemas.openxmlformats.org/officeDocument/2006/math">
                    <m:oMathParaPr>
                      <m:jc m:val="center"/>
                    </m:oMathParaPr>
                    <m:oMath xmlns:m="http://schemas.openxmlformats.org/officeDocument/2006/math">
                      <m:sSub>
                        <m:sSubPr>
                          <m:ctrlPr>
                            <a:rPr lang="en-US" b="1" i="1" dirty="0" smtClean="0">
                              <a:latin typeface="Cambria Math" charset="0"/>
                            </a:rPr>
                          </m:ctrlPr>
                        </m:sSubPr>
                        <m:e>
                          <m:r>
                            <a:rPr lang="en-US" b="1" i="1" dirty="0" smtClean="0">
                              <a:latin typeface="Cambria Math" charset="0"/>
                            </a:rPr>
                            <m:t>𝜷</m:t>
                          </m:r>
                        </m:e>
                        <m:sub>
                          <m:r>
                            <a:rPr lang="en-US" b="1" i="1" dirty="0" smtClean="0">
                              <a:latin typeface="Cambria Math" charset="0"/>
                            </a:rPr>
                            <m:t>𝟎</m:t>
                          </m:r>
                        </m:sub>
                      </m:sSub>
                      <m:r>
                        <a:rPr lang="en-US" b="1" i="1" dirty="0" smtClean="0">
                          <a:latin typeface="Cambria Math" charset="0"/>
                        </a:rPr>
                        <m:t>=</m:t>
                      </m:r>
                      <m:acc>
                        <m:accPr>
                          <m:chr m:val="̅"/>
                          <m:ctrlPr>
                            <a:rPr lang="en-US" b="1" i="1" dirty="0" smtClean="0">
                              <a:latin typeface="Cambria Math" charset="0"/>
                            </a:rPr>
                          </m:ctrlPr>
                        </m:accPr>
                        <m:e>
                          <m:r>
                            <a:rPr lang="en-US" b="1" i="1" dirty="0" smtClean="0">
                              <a:latin typeface="Cambria Math" charset="0"/>
                            </a:rPr>
                            <m:t>𝒚</m:t>
                          </m:r>
                        </m:e>
                      </m:acc>
                      <m:r>
                        <a:rPr lang="en-US" b="1" i="1" dirty="0" smtClean="0">
                          <a:latin typeface="Cambria Math" charset="0"/>
                        </a:rPr>
                        <m:t>−</m:t>
                      </m:r>
                      <m:sSub>
                        <m:sSubPr>
                          <m:ctrlPr>
                            <a:rPr lang="en-US" b="1" i="1" dirty="0" smtClean="0">
                              <a:latin typeface="Cambria Math" charset="0"/>
                            </a:rPr>
                          </m:ctrlPr>
                        </m:sSubPr>
                        <m:e>
                          <m:r>
                            <a:rPr lang="en-US" b="1" i="1" dirty="0" smtClean="0">
                              <a:latin typeface="Cambria Math" charset="0"/>
                            </a:rPr>
                            <m:t>𝜷</m:t>
                          </m:r>
                        </m:e>
                        <m:sub>
                          <m:r>
                            <a:rPr lang="en-US" b="1" i="1" dirty="0" smtClean="0">
                              <a:latin typeface="Cambria Math" charset="0"/>
                            </a:rPr>
                            <m:t>𝟏</m:t>
                          </m:r>
                        </m:sub>
                      </m:sSub>
                      <m:acc>
                        <m:accPr>
                          <m:chr m:val="̅"/>
                          <m:ctrlPr>
                            <a:rPr lang="en-US" b="1" i="1" dirty="0" smtClean="0">
                              <a:latin typeface="Cambria Math" charset="0"/>
                            </a:rPr>
                          </m:ctrlPr>
                        </m:accPr>
                        <m:e>
                          <m:r>
                            <a:rPr lang="en-US" b="1" i="1" dirty="0" smtClean="0">
                              <a:latin typeface="Cambria Math" charset="0"/>
                            </a:rPr>
                            <m:t>𝒙</m:t>
                          </m:r>
                        </m:e>
                      </m:acc>
                    </m:oMath>
                  </m:oMathPara>
                </a14:m>
                <a:endParaRPr lang="en-US" b="1" dirty="0" smtClean="0"/>
              </a:p>
              <a:p>
                <a:pPr marL="0" indent="0">
                  <a:buNone/>
                </a:pPr>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103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22057</TotalTime>
  <Words>2444</Words>
  <Application>Microsoft Macintosh PowerPoint</Application>
  <PresentationFormat>Custom</PresentationFormat>
  <Paragraphs>290</Paragraphs>
  <Slides>37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Cambria Math</vt:lpstr>
      <vt:lpstr>Euphemia</vt:lpstr>
      <vt:lpstr>Wingdings</vt:lpstr>
      <vt:lpstr>Arial</vt:lpstr>
      <vt:lpstr>Math 16x9</vt:lpstr>
      <vt:lpstr>Linear and Logistic Regression</vt:lpstr>
      <vt:lpstr>What is the purpose of this presentation?</vt:lpstr>
      <vt:lpstr>Presentation Structure</vt:lpstr>
      <vt:lpstr>What is Simple Linear Regression ?</vt:lpstr>
      <vt:lpstr>PowerPoint Presentation</vt:lpstr>
      <vt:lpstr>Why do we need Linear Regression ?</vt:lpstr>
      <vt:lpstr>Simple Linear Regression</vt:lpstr>
      <vt:lpstr>Simple linear regression (SLR)</vt:lpstr>
      <vt:lpstr>SLR - OLS Minimize ∑_(i=1)^n▒(〖y_i- y ̂〗_i )^2 </vt:lpstr>
      <vt:lpstr>SLR - OLS Minimize ∑_(i=1)^n▒(〖y_i- y ̂〗_i )^2 </vt:lpstr>
      <vt:lpstr>SLR</vt:lpstr>
      <vt:lpstr>Multilinear Linear Regression with LS</vt:lpstr>
      <vt:lpstr>Minimize LS(β)=(y-Xβ)^T (y-Xβ)</vt:lpstr>
      <vt:lpstr>Solving (y ) ̂=X(β ) ̂=X(X^T X)^(-1) X^T y with QR </vt:lpstr>
      <vt:lpstr>R(β ) ̂=Q^T y </vt:lpstr>
      <vt:lpstr>Problems with Multiple linear regression ?</vt:lpstr>
      <vt:lpstr>What is Logistic Regression ? </vt:lpstr>
      <vt:lpstr>Logistic Regression Use Cases</vt:lpstr>
      <vt:lpstr>Why not Linear Regression instead of Logistic Regression ?</vt:lpstr>
      <vt:lpstr>Why not Linear Regression instead of Logistic Regression ?</vt:lpstr>
      <vt:lpstr>Why not Linear Regression instead of Logistic Regression ?</vt:lpstr>
      <vt:lpstr>Why not Linear Regression instead of Logistic Regression ?</vt:lpstr>
      <vt:lpstr>Why not Linear Regression instead of Logistic Regression ?</vt:lpstr>
      <vt:lpstr>Logistic Regression</vt:lpstr>
      <vt:lpstr>What is a cost function?</vt:lpstr>
      <vt:lpstr>Gradient Descent</vt:lpstr>
      <vt:lpstr>Gradient Descent Intuition</vt:lpstr>
      <vt:lpstr>Gradient Descent Intuition</vt:lpstr>
      <vt:lpstr>Gradient Descent</vt:lpstr>
      <vt:lpstr>Gradient Descent Algorithm</vt:lpstr>
      <vt:lpstr>Gradient Descent Intuition</vt:lpstr>
      <vt:lpstr>Gradient Descent Intuition</vt:lpstr>
      <vt:lpstr>Some Ugly Cases for Gradient Descent</vt:lpstr>
      <vt:lpstr>Gradient Descent notation</vt:lpstr>
      <vt:lpstr>Rosenbrock function</vt:lpstr>
      <vt:lpstr>PowerPoint Presentation</vt:lpstr>
      <vt:lpstr>Is pure SQL Regression worth it?</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and Logistic Regression</dc:title>
  <dc:creator>Oleg Patrascu</dc:creator>
  <cp:lastModifiedBy>Oleg Patrascu</cp:lastModifiedBy>
  <cp:revision>129</cp:revision>
  <dcterms:created xsi:type="dcterms:W3CDTF">2017-10-15T14:31:44Z</dcterms:created>
  <dcterms:modified xsi:type="dcterms:W3CDTF">2017-12-18T23:34:47Z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